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3" r:id="rId2"/>
    <p:sldId id="284" r:id="rId3"/>
    <p:sldId id="265" r:id="rId4"/>
    <p:sldId id="256" r:id="rId5"/>
    <p:sldId id="279" r:id="rId6"/>
    <p:sldId id="280" r:id="rId7"/>
    <p:sldId id="281" r:id="rId8"/>
    <p:sldId id="286" r:id="rId9"/>
    <p:sldId id="282" r:id="rId10"/>
    <p:sldId id="283" r:id="rId11"/>
    <p:sldId id="266" r:id="rId12"/>
    <p:sldId id="285" r:id="rId13"/>
    <p:sldId id="264" r:id="rId14"/>
    <p:sldId id="259" r:id="rId15"/>
    <p:sldId id="260" r:id="rId16"/>
    <p:sldId id="261" r:id="rId17"/>
    <p:sldId id="262" r:id="rId18"/>
    <p:sldId id="278" r:id="rId19"/>
    <p:sldId id="269" r:id="rId20"/>
    <p:sldId id="270" r:id="rId21"/>
    <p:sldId id="271" r:id="rId22"/>
    <p:sldId id="272" r:id="rId23"/>
    <p:sldId id="287"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em de boer" initials="wdb" lastIdx="2" clrIdx="0">
    <p:extLst>
      <p:ext uri="{19B8F6BF-5375-455C-9EA6-DF929625EA0E}">
        <p15:presenceInfo xmlns:p15="http://schemas.microsoft.com/office/powerpoint/2012/main" userId="8431fcc344be7a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1" autoAdjust="0"/>
    <p:restoredTop sz="94621" autoAdjust="0"/>
  </p:normalViewPr>
  <p:slideViewPr>
    <p:cSldViewPr>
      <p:cViewPr varScale="1">
        <p:scale>
          <a:sx n="108" d="100"/>
          <a:sy n="108" d="100"/>
        </p:scale>
        <p:origin x="1446" y="96"/>
      </p:cViewPr>
      <p:guideLst>
        <p:guide orient="horz" pos="2160"/>
        <p:guide pos="2880"/>
      </p:guideLst>
    </p:cSldViewPr>
  </p:slideViewPr>
  <p:outlineViewPr>
    <p:cViewPr>
      <p:scale>
        <a:sx n="33" d="100"/>
        <a:sy n="33" d="100"/>
      </p:scale>
      <p:origin x="0" y="84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238E8-730A-4110-B976-69C3256F4726}" type="datetimeFigureOut">
              <a:rPr lang="nl-NL" smtClean="0"/>
              <a:t>5-2-2020</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BC032-287F-46C3-ACBF-787F5146002F}" type="slidenum">
              <a:rPr lang="nl-NL" smtClean="0"/>
              <a:t>‹#›</a:t>
            </a:fld>
            <a:endParaRPr lang="nl-NL" dirty="0"/>
          </a:p>
        </p:txBody>
      </p:sp>
    </p:spTree>
    <p:extLst>
      <p:ext uri="{BB962C8B-B14F-4D97-AF65-F5344CB8AC3E}">
        <p14:creationId xmlns:p14="http://schemas.microsoft.com/office/powerpoint/2010/main" val="266796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E6BC032-287F-46C3-ACBF-787F5146002F}" type="slidenum">
              <a:rPr lang="nl-NL" smtClean="0"/>
              <a:t>4</a:t>
            </a:fld>
            <a:endParaRPr lang="nl-NL" dirty="0"/>
          </a:p>
        </p:txBody>
      </p:sp>
    </p:spTree>
    <p:extLst>
      <p:ext uri="{BB962C8B-B14F-4D97-AF65-F5344CB8AC3E}">
        <p14:creationId xmlns:p14="http://schemas.microsoft.com/office/powerpoint/2010/main" val="339899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E6BC032-287F-46C3-ACBF-787F5146002F}" type="slidenum">
              <a:rPr lang="nl-NL" smtClean="0"/>
              <a:t>5</a:t>
            </a:fld>
            <a:endParaRPr lang="nl-NL" dirty="0"/>
          </a:p>
        </p:txBody>
      </p:sp>
    </p:spTree>
    <p:extLst>
      <p:ext uri="{BB962C8B-B14F-4D97-AF65-F5344CB8AC3E}">
        <p14:creationId xmlns:p14="http://schemas.microsoft.com/office/powerpoint/2010/main" val="352050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E6BC032-287F-46C3-ACBF-787F5146002F}" type="slidenum">
              <a:rPr lang="nl-NL" smtClean="0"/>
              <a:t>6</a:t>
            </a:fld>
            <a:endParaRPr lang="nl-NL" dirty="0"/>
          </a:p>
        </p:txBody>
      </p:sp>
    </p:spTree>
    <p:extLst>
      <p:ext uri="{BB962C8B-B14F-4D97-AF65-F5344CB8AC3E}">
        <p14:creationId xmlns:p14="http://schemas.microsoft.com/office/powerpoint/2010/main" val="344220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E6BC032-287F-46C3-ACBF-787F5146002F}" type="slidenum">
              <a:rPr lang="nl-NL" smtClean="0"/>
              <a:t>7</a:t>
            </a:fld>
            <a:endParaRPr lang="nl-NL" dirty="0"/>
          </a:p>
        </p:txBody>
      </p:sp>
    </p:spTree>
    <p:extLst>
      <p:ext uri="{BB962C8B-B14F-4D97-AF65-F5344CB8AC3E}">
        <p14:creationId xmlns:p14="http://schemas.microsoft.com/office/powerpoint/2010/main" val="226158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E6BC032-287F-46C3-ACBF-787F5146002F}" type="slidenum">
              <a:rPr lang="nl-NL" smtClean="0"/>
              <a:t>8</a:t>
            </a:fld>
            <a:endParaRPr lang="nl-NL" dirty="0"/>
          </a:p>
        </p:txBody>
      </p:sp>
    </p:spTree>
    <p:extLst>
      <p:ext uri="{BB962C8B-B14F-4D97-AF65-F5344CB8AC3E}">
        <p14:creationId xmlns:p14="http://schemas.microsoft.com/office/powerpoint/2010/main" val="2050300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E6BC032-287F-46C3-ACBF-787F5146002F}" type="slidenum">
              <a:rPr lang="nl-NL" smtClean="0"/>
              <a:t>9</a:t>
            </a:fld>
            <a:endParaRPr lang="nl-NL" dirty="0"/>
          </a:p>
        </p:txBody>
      </p:sp>
    </p:spTree>
    <p:extLst>
      <p:ext uri="{BB962C8B-B14F-4D97-AF65-F5344CB8AC3E}">
        <p14:creationId xmlns:p14="http://schemas.microsoft.com/office/powerpoint/2010/main" val="144851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E6BC032-287F-46C3-ACBF-787F5146002F}" type="slidenum">
              <a:rPr lang="nl-NL" smtClean="0"/>
              <a:t>10</a:t>
            </a:fld>
            <a:endParaRPr lang="nl-NL" dirty="0"/>
          </a:p>
        </p:txBody>
      </p:sp>
    </p:spTree>
    <p:extLst>
      <p:ext uri="{BB962C8B-B14F-4D97-AF65-F5344CB8AC3E}">
        <p14:creationId xmlns:p14="http://schemas.microsoft.com/office/powerpoint/2010/main" val="331308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l-NL"/>
              <a:t>Klik om de stijl te bewerken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r>
              <a:rPr lang="nl-NL" dirty="0"/>
              <a:t>21-01-2020</a:t>
            </a:r>
          </a:p>
        </p:txBody>
      </p:sp>
      <p:sp>
        <p:nvSpPr>
          <p:cNvPr id="8" name="Slide Number Placeholder 7"/>
          <p:cNvSpPr>
            <a:spLocks noGrp="1"/>
          </p:cNvSpPr>
          <p:nvPr>
            <p:ph type="sldNum" sz="quarter" idx="11"/>
          </p:nvPr>
        </p:nvSpPr>
        <p:spPr/>
        <p:txBody>
          <a:bodyPr/>
          <a:lstStyle/>
          <a:p>
            <a:fld id="{5327F53E-2E1C-483A-BAAB-42BC038A59CE}" type="slidenum">
              <a:rPr lang="nl-NL" smtClean="0"/>
              <a:t>‹#›</a:t>
            </a:fld>
            <a:endParaRPr lang="nl-NL" dirty="0"/>
          </a:p>
        </p:txBody>
      </p:sp>
      <p:sp>
        <p:nvSpPr>
          <p:cNvPr id="9" name="Footer Placeholder 8"/>
          <p:cNvSpPr>
            <a:spLocks noGrp="1"/>
          </p:cNvSpPr>
          <p:nvPr>
            <p:ph type="ftr" sz="quarter" idx="12"/>
          </p:nvPr>
        </p:nvSpPr>
        <p:spPr/>
        <p:txBody>
          <a:bodyPr/>
          <a:lstStyle/>
          <a:p>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dirty="0"/>
              <a:t>21-01-2020</a:t>
            </a:r>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5327F53E-2E1C-483A-BAAB-42BC038A59CE}" type="slidenum">
              <a:rPr lang="nl-NL" smtClean="0"/>
              <a:t>‹#›</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dirty="0"/>
              <a:t>21-01-2020</a:t>
            </a:r>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5327F53E-2E1C-483A-BAAB-42BC038A59CE}" type="slidenum">
              <a:rPr lang="nl-NL" smtClean="0"/>
              <a:t>‹#›</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nl-NL" dirty="0"/>
              <a:t>21-01-2020</a:t>
            </a:r>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5327F53E-2E1C-483A-BAAB-42BC038A59CE}" type="slidenum">
              <a:rPr lang="nl-NL" smtClean="0"/>
              <a:t>‹#›</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l-NL"/>
              <a:t>Klik om de stijl te bewerken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r>
              <a:rPr lang="nl-NL" dirty="0"/>
              <a:t>21-01-2020</a:t>
            </a:r>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5327F53E-2E1C-483A-BAAB-42BC038A59CE}" type="slidenum">
              <a:rPr lang="nl-NL" smtClean="0"/>
              <a:t>‹#›</a:t>
            </a:fld>
            <a:endParaRPr lang="nl-NL"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r>
              <a:rPr lang="nl-NL" dirty="0"/>
              <a:t>21-01-2020</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5327F53E-2E1C-483A-BAAB-42BC038A59CE}" type="slidenum">
              <a:rPr lang="nl-NL" smtClean="0"/>
              <a:t>‹#›</a:t>
            </a:fld>
            <a:endParaRPr lang="nl-NL" dirty="0"/>
          </a:p>
        </p:txBody>
      </p:sp>
      <p:sp>
        <p:nvSpPr>
          <p:cNvPr id="9" name="Content Placeholder 8"/>
          <p:cNvSpPr>
            <a:spLocks noGrp="1"/>
          </p:cNvSpPr>
          <p:nvPr>
            <p:ph sz="quarter" idx="13"/>
          </p:nvPr>
        </p:nvSpPr>
        <p:spPr>
          <a:xfrm>
            <a:off x="365760" y="1600200"/>
            <a:ext cx="4041648" cy="452628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7" name="Date Placeholder 6"/>
          <p:cNvSpPr>
            <a:spLocks noGrp="1"/>
          </p:cNvSpPr>
          <p:nvPr>
            <p:ph type="dt" sz="half" idx="10"/>
          </p:nvPr>
        </p:nvSpPr>
        <p:spPr/>
        <p:txBody>
          <a:bodyPr/>
          <a:lstStyle/>
          <a:p>
            <a:r>
              <a:rPr lang="nl-NL" dirty="0"/>
              <a:t>21-01-2020</a:t>
            </a:r>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5327F53E-2E1C-483A-BAAB-42BC038A59CE}" type="slidenum">
              <a:rPr lang="nl-NL" smtClean="0"/>
              <a:t>‹#›</a:t>
            </a:fld>
            <a:endParaRPr lang="nl-NL" dirty="0"/>
          </a:p>
        </p:txBody>
      </p:sp>
      <p:sp>
        <p:nvSpPr>
          <p:cNvPr id="11" name="Content Placeholder 10"/>
          <p:cNvSpPr>
            <a:spLocks noGrp="1"/>
          </p:cNvSpPr>
          <p:nvPr>
            <p:ph sz="quarter" idx="13"/>
          </p:nvPr>
        </p:nvSpPr>
        <p:spPr>
          <a:xfrm>
            <a:off x="457200" y="2212848"/>
            <a:ext cx="4041648" cy="391363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r>
              <a:rPr lang="nl-NL" dirty="0"/>
              <a:t>21-01-2020</a:t>
            </a:r>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5327F53E-2E1C-483A-BAAB-42BC038A59CE}" type="slidenum">
              <a:rPr lang="nl-NL" smtClean="0"/>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dirty="0"/>
              <a:t>21-01-2020</a:t>
            </a:r>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5327F53E-2E1C-483A-BAAB-42BC038A59CE}" type="slidenum">
              <a:rPr lang="nl-NL" smtClean="0"/>
              <a:t>‹#›</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l-NL"/>
              <a:t>Klik om de stijl te bewerken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r>
              <a:rPr lang="nl-NL" dirty="0"/>
              <a:t>21-01-2020</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5327F53E-2E1C-483A-BAAB-42BC038A59CE}" type="slidenum">
              <a:rPr lang="nl-NL" smtClean="0"/>
              <a:t>‹#›</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l-NL"/>
              <a:t>Klik om de stijl te bewerken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r>
              <a:rPr lang="nl-NL" dirty="0"/>
              <a:t>21-01-2020</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5327F53E-2E1C-483A-BAAB-42BC038A59CE}" type="slidenum">
              <a:rPr lang="nl-NL" smtClean="0"/>
              <a:t>‹#›</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l-NL"/>
              <a:t>Klik om de stijl te bewerken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nl-NL" dirty="0"/>
              <a:t>21-01-2020</a:t>
            </a: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l-NL"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327F53E-2E1C-483A-BAAB-42BC038A59CE}" type="slidenum">
              <a:rPr lang="nl-NL" smtClean="0"/>
              <a:t>‹#›</a:t>
            </a:fld>
            <a:endParaRPr lang="nl-NL"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entzwijnen.nl/product/gini-soave-classico-2018" TargetMode="External"/><Relationship Id="rId2" Type="http://schemas.openxmlformats.org/officeDocument/2006/relationships/hyperlink" Target="http://www.ginivini.com/eng/wines.ph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rentzwijnen.nl/product/gini-soave-classico-2018" TargetMode="External"/><Relationship Id="rId2" Type="http://schemas.openxmlformats.org/officeDocument/2006/relationships/hyperlink" Target="https://www.montedelfra.it/prodotto/lugana/?lang=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rentzwijnen.nl/product/di-lenardo-vineyards-venezia-giulia-just-me-merlot-2016" TargetMode="External"/><Relationship Id="rId2" Type="http://schemas.openxmlformats.org/officeDocument/2006/relationships/hyperlink" Target="https://www.dilenardo.it/just-m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ijnhuisdeurne.nl/zenato-bardolino-rosso" TargetMode="External"/><Relationship Id="rId2" Type="http://schemas.openxmlformats.org/officeDocument/2006/relationships/hyperlink" Target="http://www.zenato.it/en/bardolino-doc.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belswijnen.nl/cantine-lenotti-le-olle-bardolino-classico-superiore" TargetMode="External"/><Relationship Id="rId2" Type="http://schemas.openxmlformats.org/officeDocument/2006/relationships/hyperlink" Target="https://www.lenotti.com/en/aziend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rentzwijnen.nl/product/stefano-accordini-valpolicella-classico-2018" TargetMode="External"/><Relationship Id="rId2" Type="http://schemas.openxmlformats.org/officeDocument/2006/relationships/hyperlink" Target="https://www.accordinistefano.it/en/valpolicella-classic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ijnhuisdeurne.nl/zenato-valpolicella-superiore" TargetMode="External"/><Relationship Id="rId2" Type="http://schemas.openxmlformats.org/officeDocument/2006/relationships/hyperlink" Target="http://www.zenato.it/en/costalunga-valpolicella-classico-superiore-doc.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hop.kasteelhoeve.nl/amarone-della-valpolicella-classico-docg" TargetMode="External"/><Relationship Id="rId2" Type="http://schemas.openxmlformats.org/officeDocument/2006/relationships/hyperlink" Target="https://www.cantinaviviani.com/en/vini/cantina-viviani-claudio-amarone-valpolicella-2013-1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hop.kasteelhoeve.nl/ripasso-valpolicella-superiore-doc-veneto" TargetMode="External"/><Relationship Id="rId2" Type="http://schemas.openxmlformats.org/officeDocument/2006/relationships/hyperlink" Target="https://www.cantinaviviani.com/en/vini/cantina-viviani-claudio-ripasso-classico-superiore-1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belswijnen.nl/recioto-della-valpolicella-docg-classico-le-preare" TargetMode="External"/><Relationship Id="rId2" Type="http://schemas.openxmlformats.org/officeDocument/2006/relationships/hyperlink" Target="https://www.cantinadinegrar.it/en/le-preare-recioto-della-valpolicella-docg-classic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ijnhuisdeurne.nl/zenato-ripassa-della-valpolicella-2595" TargetMode="External"/><Relationship Id="rId2" Type="http://schemas.openxmlformats.org/officeDocument/2006/relationships/hyperlink" Target="http://www.zenato.it/en/ripassa-valpolicella-ripasso-doc-superior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376" y="389535"/>
            <a:ext cx="8147248" cy="933264"/>
          </a:xfrm>
        </p:spPr>
        <p:txBody>
          <a:bodyPr/>
          <a:lstStyle/>
          <a:p>
            <a:r>
              <a:rPr lang="nl-NL" b="1" dirty="0"/>
              <a:t>Italië - Veneto wijnen</a:t>
            </a:r>
          </a:p>
        </p:txBody>
      </p:sp>
      <p:pic>
        <p:nvPicPr>
          <p:cNvPr id="4" name="Afbeelding 3" descr="C:\Users\Joop Remer\Dropbox\ProeverijenGenV\DGH\logo_kle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3" y="5301208"/>
            <a:ext cx="4086225" cy="571500"/>
          </a:xfrm>
          <a:prstGeom prst="rect">
            <a:avLst/>
          </a:prstGeom>
          <a:noFill/>
          <a:ln>
            <a:noFill/>
          </a:ln>
        </p:spPr>
      </p:pic>
      <p:sp>
        <p:nvSpPr>
          <p:cNvPr id="5" name="Tekstvak 4"/>
          <p:cNvSpPr txBox="1"/>
          <p:nvPr/>
        </p:nvSpPr>
        <p:spPr>
          <a:xfrm>
            <a:off x="1619672" y="2060848"/>
            <a:ext cx="5688632" cy="830997"/>
          </a:xfrm>
          <a:prstGeom prst="rect">
            <a:avLst/>
          </a:prstGeom>
          <a:noFill/>
        </p:spPr>
        <p:txBody>
          <a:bodyPr wrap="square" rtlCol="0">
            <a:spAutoFit/>
          </a:bodyPr>
          <a:lstStyle/>
          <a:p>
            <a:endParaRPr lang="nl-NL" sz="2800" dirty="0"/>
          </a:p>
          <a:p>
            <a:r>
              <a:rPr lang="nl-NL" sz="2000" b="1" dirty="0">
                <a:latin typeface="Palatino Linotype" panose="02040502050505030304" pitchFamily="18" charset="0"/>
              </a:rPr>
              <a:t>Leon van Vliet, Rob Janssen en Willem de Boer</a:t>
            </a:r>
          </a:p>
        </p:txBody>
      </p:sp>
      <p:sp>
        <p:nvSpPr>
          <p:cNvPr id="8" name="Tijdelijke aanduiding voor dianummer 7">
            <a:extLst>
              <a:ext uri="{FF2B5EF4-FFF2-40B4-BE49-F238E27FC236}">
                <a16:creationId xmlns:a16="http://schemas.microsoft.com/office/drawing/2014/main" id="{32E9670D-204D-46D0-A751-786A192AACEB}"/>
              </a:ext>
            </a:extLst>
          </p:cNvPr>
          <p:cNvSpPr>
            <a:spLocks noGrp="1"/>
          </p:cNvSpPr>
          <p:nvPr>
            <p:ph type="sldNum" sz="quarter" idx="12"/>
          </p:nvPr>
        </p:nvSpPr>
        <p:spPr/>
        <p:txBody>
          <a:bodyPr/>
          <a:lstStyle/>
          <a:p>
            <a:fld id="{5327F53E-2E1C-483A-BAAB-42BC038A59CE}" type="slidenum">
              <a:rPr lang="nl-NL" smtClean="0"/>
              <a:t>1</a:t>
            </a:fld>
            <a:endParaRPr lang="nl-NL" dirty="0"/>
          </a:p>
        </p:txBody>
      </p:sp>
      <p:sp>
        <p:nvSpPr>
          <p:cNvPr id="3" name="Tijdelijke aanduiding voor datum 2">
            <a:extLst>
              <a:ext uri="{FF2B5EF4-FFF2-40B4-BE49-F238E27FC236}">
                <a16:creationId xmlns:a16="http://schemas.microsoft.com/office/drawing/2014/main" id="{D183FC99-84AA-4D1C-A18D-F4E92D30303E}"/>
              </a:ext>
            </a:extLst>
          </p:cNvPr>
          <p:cNvSpPr>
            <a:spLocks noGrp="1"/>
          </p:cNvSpPr>
          <p:nvPr>
            <p:ph type="dt" sz="half" idx="10"/>
          </p:nvPr>
        </p:nvSpPr>
        <p:spPr>
          <a:xfrm>
            <a:off x="-324544" y="6356349"/>
            <a:ext cx="2085975" cy="365125"/>
          </a:xfrm>
        </p:spPr>
        <p:txBody>
          <a:bodyPr/>
          <a:lstStyle/>
          <a:p>
            <a:r>
              <a:rPr lang="nl-NL" dirty="0"/>
              <a:t>21-01-2020</a:t>
            </a:r>
          </a:p>
        </p:txBody>
      </p:sp>
    </p:spTree>
    <p:extLst>
      <p:ext uri="{BB962C8B-B14F-4D97-AF65-F5344CB8AC3E}">
        <p14:creationId xmlns:p14="http://schemas.microsoft.com/office/powerpoint/2010/main" val="120751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41151" y="1147853"/>
            <a:ext cx="7261698" cy="5236691"/>
          </a:xfrm>
        </p:spPr>
        <p:txBody>
          <a:bodyPr>
            <a:normAutofit/>
          </a:bodyPr>
          <a:lstStyle/>
          <a:p>
            <a:pPr algn="l"/>
            <a:r>
              <a:rPr lang="nl-NL" b="1" u="sng" dirty="0">
                <a:solidFill>
                  <a:srgbClr val="0070C0"/>
                </a:solidFill>
              </a:rPr>
              <a:t>Appasimento:</a:t>
            </a:r>
            <a:endParaRPr lang="nl-NL" b="1" dirty="0">
              <a:solidFill>
                <a:srgbClr val="0070C0"/>
              </a:solidFill>
            </a:endParaRPr>
          </a:p>
          <a:p>
            <a:pPr algn="l"/>
            <a:endParaRPr lang="nl-NL" b="1" dirty="0">
              <a:solidFill>
                <a:schemeClr val="tx1"/>
              </a:solidFill>
            </a:endParaRPr>
          </a:p>
          <a:p>
            <a:pPr marL="342900" indent="-342900" algn="l">
              <a:lnSpc>
                <a:spcPct val="150000"/>
              </a:lnSpc>
              <a:buFont typeface="Arial" panose="020B0604020202020204" pitchFamily="34" charset="0"/>
              <a:buChar char="•"/>
            </a:pPr>
            <a:r>
              <a:rPr lang="nl-NL" sz="2000" b="1" dirty="0">
                <a:solidFill>
                  <a:schemeClr val="tx1"/>
                </a:solidFill>
              </a:rPr>
              <a:t>Gezonde trossen geplukt en daarna gedroogd</a:t>
            </a:r>
          </a:p>
          <a:p>
            <a:pPr marL="342900" indent="-342900" algn="l">
              <a:lnSpc>
                <a:spcPct val="150000"/>
              </a:lnSpc>
              <a:buFont typeface="Arial" panose="020B0604020202020204" pitchFamily="34" charset="0"/>
              <a:buChar char="•"/>
            </a:pPr>
            <a:r>
              <a:rPr lang="nl-NL" sz="2000" b="1" dirty="0">
                <a:solidFill>
                  <a:schemeClr val="tx1"/>
                </a:solidFill>
              </a:rPr>
              <a:t>Droging 100 dagen</a:t>
            </a:r>
          </a:p>
          <a:p>
            <a:pPr marL="342900" indent="-342900" algn="l">
              <a:lnSpc>
                <a:spcPct val="150000"/>
              </a:lnSpc>
              <a:buFont typeface="Arial" panose="020B0604020202020204" pitchFamily="34" charset="0"/>
              <a:buChar char="•"/>
            </a:pPr>
            <a:r>
              <a:rPr lang="nl-NL" sz="2000" b="1" dirty="0">
                <a:solidFill>
                  <a:schemeClr val="tx1"/>
                </a:solidFill>
              </a:rPr>
              <a:t>Amarone niet voor 1 december geperst</a:t>
            </a:r>
          </a:p>
          <a:p>
            <a:pPr marL="342900" indent="-342900" algn="l">
              <a:lnSpc>
                <a:spcPct val="150000"/>
              </a:lnSpc>
              <a:buFont typeface="Arial" panose="020B0604020202020204" pitchFamily="34" charset="0"/>
              <a:buChar char="•"/>
            </a:pPr>
            <a:r>
              <a:rPr lang="nl-NL" sz="2000" b="1" dirty="0">
                <a:solidFill>
                  <a:schemeClr val="tx1"/>
                </a:solidFill>
              </a:rPr>
              <a:t>Druif verliest 25 – 40 % aan gewicht</a:t>
            </a:r>
          </a:p>
          <a:p>
            <a:pPr marL="342900" indent="-342900" algn="l">
              <a:lnSpc>
                <a:spcPct val="150000"/>
              </a:lnSpc>
              <a:buFont typeface="Arial" panose="020B0604020202020204" pitchFamily="34" charset="0"/>
              <a:buChar char="•"/>
            </a:pPr>
            <a:r>
              <a:rPr lang="nl-NL" sz="2000" b="1" dirty="0">
                <a:solidFill>
                  <a:schemeClr val="tx1"/>
                </a:solidFill>
              </a:rPr>
              <a:t>Ontwikkeling botrytis in de druif (schil blijft intact)</a:t>
            </a:r>
          </a:p>
          <a:p>
            <a:pPr marL="342900" indent="-342900" algn="l">
              <a:lnSpc>
                <a:spcPct val="150000"/>
              </a:lnSpc>
              <a:buFont typeface="Arial" panose="020B0604020202020204" pitchFamily="34" charset="0"/>
              <a:buChar char="•"/>
            </a:pPr>
            <a:r>
              <a:rPr lang="nl-NL" sz="2000" b="1" dirty="0">
                <a:solidFill>
                  <a:schemeClr val="tx1"/>
                </a:solidFill>
              </a:rPr>
              <a:t>Concentratie, toename suikergehalte, glycerol en complexiteit</a:t>
            </a:r>
          </a:p>
          <a:p>
            <a:pPr algn="l"/>
            <a:endParaRPr lang="nl-NL" sz="2000" b="1" dirty="0">
              <a:solidFill>
                <a:schemeClr val="tx1"/>
              </a:solidFill>
            </a:endParaRPr>
          </a:p>
          <a:p>
            <a:pPr algn="l"/>
            <a:endParaRPr lang="nl-NL" b="1" dirty="0">
              <a:solidFill>
                <a:srgbClr val="0070C0"/>
              </a:solidFill>
            </a:endParaRPr>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sp>
        <p:nvSpPr>
          <p:cNvPr id="5" name="Tekstvak 4"/>
          <p:cNvSpPr txBox="1"/>
          <p:nvPr/>
        </p:nvSpPr>
        <p:spPr>
          <a:xfrm>
            <a:off x="1029003" y="196329"/>
            <a:ext cx="7056784" cy="923330"/>
          </a:xfrm>
          <a:prstGeom prst="rect">
            <a:avLst/>
          </a:prstGeom>
          <a:noFill/>
        </p:spPr>
        <p:txBody>
          <a:bodyPr wrap="square" rtlCol="0">
            <a:spAutoFit/>
          </a:bodyPr>
          <a:lstStyle/>
          <a:p>
            <a:pPr algn="ctr"/>
            <a:r>
              <a:rPr lang="nl-NL" sz="5400" b="1" dirty="0">
                <a:solidFill>
                  <a:schemeClr val="tx2"/>
                </a:solidFill>
                <a:effectLst>
                  <a:outerShdw blurRad="38100" dist="38100" dir="2700000" algn="tl">
                    <a:srgbClr val="000000">
                      <a:alpha val="43137"/>
                    </a:srgbClr>
                  </a:outerShdw>
                </a:effectLst>
              </a:rPr>
              <a:t>Veneto</a:t>
            </a:r>
          </a:p>
        </p:txBody>
      </p:sp>
      <p:sp>
        <p:nvSpPr>
          <p:cNvPr id="6" name="Tijdelijke aanduiding voor dianummer 5">
            <a:extLst>
              <a:ext uri="{FF2B5EF4-FFF2-40B4-BE49-F238E27FC236}">
                <a16:creationId xmlns:a16="http://schemas.microsoft.com/office/drawing/2014/main" id="{7A467B05-6755-441A-802F-5D10DAF16A3F}"/>
              </a:ext>
            </a:extLst>
          </p:cNvPr>
          <p:cNvSpPr>
            <a:spLocks noGrp="1"/>
          </p:cNvSpPr>
          <p:nvPr>
            <p:ph type="sldNum" sz="quarter" idx="11"/>
          </p:nvPr>
        </p:nvSpPr>
        <p:spPr/>
        <p:txBody>
          <a:bodyPr/>
          <a:lstStyle/>
          <a:p>
            <a:fld id="{5327F53E-2E1C-483A-BAAB-42BC038A59CE}" type="slidenum">
              <a:rPr lang="nl-NL" smtClean="0"/>
              <a:t>10</a:t>
            </a:fld>
            <a:endParaRPr lang="nl-NL" dirty="0"/>
          </a:p>
        </p:txBody>
      </p:sp>
      <p:sp>
        <p:nvSpPr>
          <p:cNvPr id="2" name="Tijdelijke aanduiding voor datum 1">
            <a:extLst>
              <a:ext uri="{FF2B5EF4-FFF2-40B4-BE49-F238E27FC236}">
                <a16:creationId xmlns:a16="http://schemas.microsoft.com/office/drawing/2014/main" id="{69734040-3220-467A-92C7-3414BD80A976}"/>
              </a:ext>
            </a:extLst>
          </p:cNvPr>
          <p:cNvSpPr>
            <a:spLocks noGrp="1"/>
          </p:cNvSpPr>
          <p:nvPr>
            <p:ph type="dt" sz="half" idx="10"/>
          </p:nvPr>
        </p:nvSpPr>
        <p:spPr>
          <a:xfrm>
            <a:off x="-442266" y="6356349"/>
            <a:ext cx="2085975" cy="365125"/>
          </a:xfrm>
        </p:spPr>
        <p:txBody>
          <a:bodyPr/>
          <a:lstStyle/>
          <a:p>
            <a:r>
              <a:rPr lang="nl-NL" dirty="0"/>
              <a:t>21-01-2020</a:t>
            </a:r>
          </a:p>
        </p:txBody>
      </p:sp>
    </p:spTree>
    <p:extLst>
      <p:ext uri="{BB962C8B-B14F-4D97-AF65-F5344CB8AC3E}">
        <p14:creationId xmlns:p14="http://schemas.microsoft.com/office/powerpoint/2010/main" val="154021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7" y="476672"/>
            <a:ext cx="7128793" cy="662628"/>
          </a:xfrm>
        </p:spPr>
        <p:txBody>
          <a:bodyPr/>
          <a:lstStyle/>
          <a:p>
            <a:r>
              <a:rPr lang="nl-NL" b="1" dirty="0"/>
              <a:t>Veneto</a:t>
            </a:r>
          </a:p>
        </p:txBody>
      </p:sp>
      <p:pic>
        <p:nvPicPr>
          <p:cNvPr id="3" name="Afbeelding 2">
            <a:extLst>
              <a:ext uri="{FF2B5EF4-FFF2-40B4-BE49-F238E27FC236}">
                <a16:creationId xmlns:a16="http://schemas.microsoft.com/office/drawing/2014/main" id="{E5262E7A-2809-48DA-9FBC-85CE2FEC886F}"/>
              </a:ext>
            </a:extLst>
          </p:cNvPr>
          <p:cNvPicPr>
            <a:picLocks noChangeAspect="1"/>
          </p:cNvPicPr>
          <p:nvPr/>
        </p:nvPicPr>
        <p:blipFill>
          <a:blip r:embed="rId2"/>
          <a:stretch>
            <a:fillRect/>
          </a:stretch>
        </p:blipFill>
        <p:spPr>
          <a:xfrm>
            <a:off x="-19680" y="1164655"/>
            <a:ext cx="9144000" cy="5105339"/>
          </a:xfrm>
          <a:prstGeom prst="rect">
            <a:avLst/>
          </a:prstGeom>
        </p:spPr>
      </p:pic>
      <p:sp>
        <p:nvSpPr>
          <p:cNvPr id="7" name="Tijdelijke aanduiding voor dianummer 6">
            <a:extLst>
              <a:ext uri="{FF2B5EF4-FFF2-40B4-BE49-F238E27FC236}">
                <a16:creationId xmlns:a16="http://schemas.microsoft.com/office/drawing/2014/main" id="{BE10C6AA-B0FA-4205-B1A7-2EB32FEB79F9}"/>
              </a:ext>
            </a:extLst>
          </p:cNvPr>
          <p:cNvSpPr>
            <a:spLocks noGrp="1"/>
          </p:cNvSpPr>
          <p:nvPr>
            <p:ph type="sldNum" sz="quarter" idx="12"/>
          </p:nvPr>
        </p:nvSpPr>
        <p:spPr/>
        <p:txBody>
          <a:bodyPr/>
          <a:lstStyle/>
          <a:p>
            <a:fld id="{5327F53E-2E1C-483A-BAAB-42BC038A59CE}" type="slidenum">
              <a:rPr lang="nl-NL" smtClean="0"/>
              <a:t>11</a:t>
            </a:fld>
            <a:endParaRPr lang="nl-NL" dirty="0"/>
          </a:p>
        </p:txBody>
      </p:sp>
      <p:sp>
        <p:nvSpPr>
          <p:cNvPr id="4" name="Tijdelijke aanduiding voor datum 3">
            <a:extLst>
              <a:ext uri="{FF2B5EF4-FFF2-40B4-BE49-F238E27FC236}">
                <a16:creationId xmlns:a16="http://schemas.microsoft.com/office/drawing/2014/main" id="{C297F4FD-A336-4A70-876B-0E69025E4B45}"/>
              </a:ext>
            </a:extLst>
          </p:cNvPr>
          <p:cNvSpPr>
            <a:spLocks noGrp="1"/>
          </p:cNvSpPr>
          <p:nvPr>
            <p:ph type="dt" sz="half" idx="10"/>
          </p:nvPr>
        </p:nvSpPr>
        <p:spPr>
          <a:xfrm>
            <a:off x="-396552" y="6361596"/>
            <a:ext cx="2085975" cy="365125"/>
          </a:xfrm>
        </p:spPr>
        <p:txBody>
          <a:bodyPr/>
          <a:lstStyle/>
          <a:p>
            <a:r>
              <a:rPr lang="nl-NL" dirty="0"/>
              <a:t>21-01-2020</a:t>
            </a:r>
          </a:p>
        </p:txBody>
      </p:sp>
    </p:spTree>
    <p:extLst>
      <p:ext uri="{BB962C8B-B14F-4D97-AF65-F5344CB8AC3E}">
        <p14:creationId xmlns:p14="http://schemas.microsoft.com/office/powerpoint/2010/main" val="366379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76208-1AF9-448A-8904-C42B8373A062}"/>
              </a:ext>
            </a:extLst>
          </p:cNvPr>
          <p:cNvSpPr>
            <a:spLocks noGrp="1"/>
          </p:cNvSpPr>
          <p:nvPr>
            <p:ph type="title"/>
          </p:nvPr>
        </p:nvSpPr>
        <p:spPr>
          <a:xfrm>
            <a:off x="612054" y="268557"/>
            <a:ext cx="7931224" cy="724473"/>
          </a:xfrm>
        </p:spPr>
        <p:txBody>
          <a:bodyPr/>
          <a:lstStyle/>
          <a:p>
            <a:r>
              <a:rPr lang="nl-NL" b="1" dirty="0"/>
              <a:t>Veneto</a:t>
            </a:r>
            <a:endParaRPr lang="nl-NL" dirty="0"/>
          </a:p>
        </p:txBody>
      </p:sp>
      <p:pic>
        <p:nvPicPr>
          <p:cNvPr id="7" name="Tijdelijke aanduiding voor inhoud 6" descr="Afbeelding met natuur, gras, buiten, berg&#10;&#10;Automatisch gegenereerde beschrijving">
            <a:extLst>
              <a:ext uri="{FF2B5EF4-FFF2-40B4-BE49-F238E27FC236}">
                <a16:creationId xmlns:a16="http://schemas.microsoft.com/office/drawing/2014/main" id="{BC63A994-D964-434D-B8C1-739F5ED134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728" y="1041561"/>
            <a:ext cx="8053550" cy="5355611"/>
          </a:xfrm>
        </p:spPr>
      </p:pic>
      <p:sp>
        <p:nvSpPr>
          <p:cNvPr id="6" name="Tijdelijke aanduiding voor dianummer 5">
            <a:extLst>
              <a:ext uri="{FF2B5EF4-FFF2-40B4-BE49-F238E27FC236}">
                <a16:creationId xmlns:a16="http://schemas.microsoft.com/office/drawing/2014/main" id="{AA738CC1-3A78-436E-A819-4181B859A67E}"/>
              </a:ext>
            </a:extLst>
          </p:cNvPr>
          <p:cNvSpPr>
            <a:spLocks noGrp="1"/>
          </p:cNvSpPr>
          <p:nvPr>
            <p:ph type="sldNum" sz="quarter" idx="12"/>
          </p:nvPr>
        </p:nvSpPr>
        <p:spPr/>
        <p:txBody>
          <a:bodyPr/>
          <a:lstStyle/>
          <a:p>
            <a:fld id="{5327F53E-2E1C-483A-BAAB-42BC038A59CE}" type="slidenum">
              <a:rPr lang="nl-NL" smtClean="0"/>
              <a:t>12</a:t>
            </a:fld>
            <a:endParaRPr lang="nl-NL" dirty="0"/>
          </a:p>
        </p:txBody>
      </p:sp>
      <p:sp>
        <p:nvSpPr>
          <p:cNvPr id="3" name="Tijdelijke aanduiding voor datum 2">
            <a:extLst>
              <a:ext uri="{FF2B5EF4-FFF2-40B4-BE49-F238E27FC236}">
                <a16:creationId xmlns:a16="http://schemas.microsoft.com/office/drawing/2014/main" id="{CF25B614-462F-4398-9BD5-F2B9BB46621E}"/>
              </a:ext>
            </a:extLst>
          </p:cNvPr>
          <p:cNvSpPr>
            <a:spLocks noGrp="1"/>
          </p:cNvSpPr>
          <p:nvPr>
            <p:ph type="dt" sz="half" idx="10"/>
          </p:nvPr>
        </p:nvSpPr>
        <p:spPr>
          <a:xfrm>
            <a:off x="-430934" y="6356350"/>
            <a:ext cx="2085975" cy="365125"/>
          </a:xfrm>
        </p:spPr>
        <p:txBody>
          <a:bodyPr/>
          <a:lstStyle/>
          <a:p>
            <a:r>
              <a:rPr lang="nl-NL" dirty="0"/>
              <a:t>21-01-2020</a:t>
            </a:r>
          </a:p>
        </p:txBody>
      </p:sp>
    </p:spTree>
    <p:extLst>
      <p:ext uri="{BB962C8B-B14F-4D97-AF65-F5344CB8AC3E}">
        <p14:creationId xmlns:p14="http://schemas.microsoft.com/office/powerpoint/2010/main" val="309049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496944" cy="648072"/>
          </a:xfrm>
        </p:spPr>
        <p:txBody>
          <a:bodyPr/>
          <a:lstStyle/>
          <a:p>
            <a:r>
              <a:rPr lang="nl-NL" sz="2800" b="1" dirty="0"/>
              <a:t>Wijn 1 - </a:t>
            </a:r>
            <a:r>
              <a:rPr lang="it-IT" sz="2800" b="1" dirty="0"/>
              <a:t>Gini Soave Classico DOC 2018 - Veneto </a:t>
            </a:r>
            <a:endParaRPr lang="nl-NL" sz="2800" b="1" dirty="0"/>
          </a:p>
        </p:txBody>
      </p:sp>
      <p:sp>
        <p:nvSpPr>
          <p:cNvPr id="3" name="Tijdelijke aanduiding voor inhoud 2"/>
          <p:cNvSpPr>
            <a:spLocks noGrp="1"/>
          </p:cNvSpPr>
          <p:nvPr>
            <p:ph idx="1"/>
          </p:nvPr>
        </p:nvSpPr>
        <p:spPr>
          <a:xfrm>
            <a:off x="457200" y="1196752"/>
            <a:ext cx="8229600" cy="4929411"/>
          </a:xfrm>
        </p:spPr>
        <p:txBody>
          <a:bodyPr>
            <a:normAutofit fontScale="92500" lnSpcReduction="10000"/>
          </a:bodyPr>
          <a:lstStyle/>
          <a:p>
            <a:pPr>
              <a:tabLst>
                <a:tab pos="1971675" algn="l"/>
              </a:tabLst>
            </a:pPr>
            <a:r>
              <a:rPr lang="nl-NL" sz="2000" b="1" dirty="0">
                <a:solidFill>
                  <a:schemeClr val="tx1"/>
                </a:solidFill>
              </a:rPr>
              <a:t>Regio: 	Soave</a:t>
            </a:r>
          </a:p>
          <a:p>
            <a:pPr>
              <a:tabLst>
                <a:tab pos="1971675" algn="l"/>
              </a:tabLst>
            </a:pPr>
            <a:r>
              <a:rPr lang="nl-NL" sz="2000" b="1" dirty="0">
                <a:solidFill>
                  <a:schemeClr val="tx1"/>
                </a:solidFill>
              </a:rPr>
              <a:t>Wijnhuis: 	</a:t>
            </a:r>
            <a:r>
              <a:rPr lang="it-IT" sz="2000" b="1" dirty="0">
                <a:solidFill>
                  <a:schemeClr val="tx1"/>
                </a:solidFill>
              </a:rPr>
              <a:t>Az. Agricola Gini Sandro e Claudio</a:t>
            </a:r>
            <a:endParaRPr lang="nl-NL" sz="2000" b="1" dirty="0">
              <a:solidFill>
                <a:schemeClr val="tx1"/>
              </a:solidFill>
            </a:endParaRPr>
          </a:p>
          <a:p>
            <a:pPr>
              <a:tabLst>
                <a:tab pos="1971675" algn="l"/>
              </a:tabLst>
            </a:pPr>
            <a:r>
              <a:rPr lang="nl-NL" sz="2000" b="1" dirty="0">
                <a:solidFill>
                  <a:schemeClr val="tx1"/>
                </a:solidFill>
              </a:rPr>
              <a:t>Druiven: 	100 % Garganega</a:t>
            </a:r>
          </a:p>
          <a:p>
            <a:pPr>
              <a:tabLst>
                <a:tab pos="1971675" algn="l"/>
              </a:tabLst>
            </a:pPr>
            <a:r>
              <a:rPr lang="nl-NL" sz="2000" b="1" dirty="0">
                <a:solidFill>
                  <a:schemeClr val="tx1"/>
                </a:solidFill>
              </a:rPr>
              <a:t>Ferm-Rijping:	&gt; 6 maanden op staal</a:t>
            </a:r>
          </a:p>
          <a:p>
            <a:pPr>
              <a:tabLst>
                <a:tab pos="1971675" algn="l"/>
              </a:tabLst>
            </a:pPr>
            <a:r>
              <a:rPr lang="nl-NL" sz="2000" b="1" dirty="0">
                <a:solidFill>
                  <a:schemeClr val="tx1"/>
                </a:solidFill>
              </a:rPr>
              <a:t>Alcohol:	12,5 %</a:t>
            </a:r>
          </a:p>
          <a:p>
            <a:pPr>
              <a:tabLst>
                <a:tab pos="1971675" algn="l"/>
              </a:tabLst>
            </a:pPr>
            <a:r>
              <a:rPr lang="nl-NL" sz="2000" b="1" dirty="0">
                <a:solidFill>
                  <a:schemeClr val="tx1"/>
                </a:solidFill>
              </a:rPr>
              <a:t>Prijs: 	€ 17,35</a:t>
            </a:r>
          </a:p>
          <a:p>
            <a:pPr>
              <a:tabLst>
                <a:tab pos="1971675" algn="l"/>
              </a:tabLst>
            </a:pPr>
            <a:r>
              <a:rPr lang="nl-NL" sz="2000" b="1" dirty="0">
                <a:solidFill>
                  <a:schemeClr val="tx1"/>
                </a:solidFill>
              </a:rPr>
              <a:t>Websites:	</a:t>
            </a:r>
            <a:r>
              <a:rPr lang="nl-NL" sz="1500" b="1" dirty="0">
                <a:solidFill>
                  <a:schemeClr val="tx1"/>
                </a:solidFill>
                <a:hlinkClick r:id="rId2"/>
              </a:rPr>
              <a:t>http://www.ginivini.com/eng/wines.php</a:t>
            </a:r>
            <a:endParaRPr lang="nl-NL" sz="1500" b="1" dirty="0">
              <a:solidFill>
                <a:schemeClr val="tx1"/>
              </a:solidFill>
            </a:endParaRPr>
          </a:p>
          <a:p>
            <a:pPr marL="0" indent="0">
              <a:buNone/>
              <a:tabLst>
                <a:tab pos="1971675" algn="l"/>
              </a:tabLst>
            </a:pPr>
            <a:r>
              <a:rPr lang="nl-NL" sz="1500" b="1" dirty="0">
                <a:solidFill>
                  <a:schemeClr val="tx1"/>
                </a:solidFill>
              </a:rPr>
              <a:t>	</a:t>
            </a:r>
            <a:r>
              <a:rPr lang="nl-NL" sz="1500" b="1" dirty="0">
                <a:solidFill>
                  <a:schemeClr val="tx1"/>
                </a:solidFill>
                <a:hlinkClick r:id="rId3"/>
              </a:rPr>
              <a:t>https://www.arentzwijnen.nl/product/gini-soave-classico-2018</a:t>
            </a:r>
            <a:endParaRPr lang="nl-NL" sz="1500" b="1" dirty="0">
              <a:solidFill>
                <a:schemeClr val="tx1"/>
              </a:solidFill>
            </a:endParaRPr>
          </a:p>
          <a:p>
            <a:pPr defTabSz="493713">
              <a:tabLst>
                <a:tab pos="1971675" algn="l"/>
              </a:tabLst>
            </a:pPr>
            <a:r>
              <a:rPr lang="nl-NL" sz="2000" b="1" dirty="0">
                <a:solidFill>
                  <a:schemeClr val="tx1"/>
                </a:solidFill>
              </a:rPr>
              <a:t>Proefnotitie: 	- Strogeel / groengele reflectie</a:t>
            </a:r>
            <a:br>
              <a:rPr lang="nl-NL" sz="2000" b="1" dirty="0">
                <a:solidFill>
                  <a:schemeClr val="tx1"/>
                </a:solidFill>
              </a:rPr>
            </a:br>
            <a:br>
              <a:rPr lang="nl-NL" sz="2000" b="1" dirty="0">
                <a:solidFill>
                  <a:schemeClr val="tx1"/>
                </a:solidFill>
              </a:rPr>
            </a:br>
            <a:r>
              <a:rPr lang="nl-NL" sz="2000" b="1" dirty="0">
                <a:solidFill>
                  <a:schemeClr val="tx1"/>
                </a:solidFill>
              </a:rPr>
              <a:t>		- Intens en geurig</a:t>
            </a:r>
            <a:br>
              <a:rPr lang="nl-NL" sz="2000" b="1" dirty="0">
                <a:solidFill>
                  <a:schemeClr val="tx1"/>
                </a:solidFill>
              </a:rPr>
            </a:br>
            <a:br>
              <a:rPr lang="nl-NL" sz="2000" b="1" dirty="0">
                <a:solidFill>
                  <a:schemeClr val="tx1"/>
                </a:solidFill>
              </a:rPr>
            </a:br>
            <a:r>
              <a:rPr lang="nl-NL" sz="2000" b="1" dirty="0">
                <a:solidFill>
                  <a:schemeClr val="tx1"/>
                </a:solidFill>
              </a:rPr>
              <a:t>		- Verse witte bloemen (meidoornbes, vlier, kers 		- etc.), witte perzik en tropisch fruit</a:t>
            </a:r>
            <a:br>
              <a:rPr lang="nl-NL" sz="2000" b="1" dirty="0">
                <a:solidFill>
                  <a:schemeClr val="tx1"/>
                </a:solidFill>
              </a:rPr>
            </a:br>
            <a:br>
              <a:rPr lang="nl-NL" sz="2000" b="1" dirty="0">
                <a:solidFill>
                  <a:schemeClr val="tx1"/>
                </a:solidFill>
              </a:rPr>
            </a:br>
            <a:r>
              <a:rPr lang="nl-NL" sz="2000" b="1" dirty="0">
                <a:solidFill>
                  <a:schemeClr val="tx1"/>
                </a:solidFill>
              </a:rPr>
              <a:t>		- Harmonieus, elegant met amandel en minerale 	   		   noten</a:t>
            </a:r>
          </a:p>
          <a:p>
            <a:pPr lvl="1"/>
            <a:endParaRPr lang="nl-NL" sz="1200" b="1" dirty="0">
              <a:solidFill>
                <a:schemeClr val="tx1"/>
              </a:solidFill>
            </a:endParaRPr>
          </a:p>
        </p:txBody>
      </p:sp>
      <p:sp>
        <p:nvSpPr>
          <p:cNvPr id="7" name="Tijdelijke aanduiding voor dianummer 6">
            <a:extLst>
              <a:ext uri="{FF2B5EF4-FFF2-40B4-BE49-F238E27FC236}">
                <a16:creationId xmlns:a16="http://schemas.microsoft.com/office/drawing/2014/main" id="{A8D39C8E-EDF2-487C-9A2D-FFF5C27C4A91}"/>
              </a:ext>
            </a:extLst>
          </p:cNvPr>
          <p:cNvSpPr>
            <a:spLocks noGrp="1"/>
          </p:cNvSpPr>
          <p:nvPr>
            <p:ph type="sldNum" sz="quarter" idx="12"/>
          </p:nvPr>
        </p:nvSpPr>
        <p:spPr/>
        <p:txBody>
          <a:bodyPr/>
          <a:lstStyle/>
          <a:p>
            <a:fld id="{5327F53E-2E1C-483A-BAAB-42BC038A59CE}" type="slidenum">
              <a:rPr lang="nl-NL" smtClean="0"/>
              <a:t>13</a:t>
            </a:fld>
            <a:endParaRPr lang="nl-NL" dirty="0"/>
          </a:p>
        </p:txBody>
      </p:sp>
      <p:sp>
        <p:nvSpPr>
          <p:cNvPr id="4" name="Tijdelijke aanduiding voor datum 3">
            <a:extLst>
              <a:ext uri="{FF2B5EF4-FFF2-40B4-BE49-F238E27FC236}">
                <a16:creationId xmlns:a16="http://schemas.microsoft.com/office/drawing/2014/main" id="{D304ADE6-EA6B-4C2E-8130-D5D3B7F19E0C}"/>
              </a:ext>
            </a:extLst>
          </p:cNvPr>
          <p:cNvSpPr>
            <a:spLocks noGrp="1"/>
          </p:cNvSpPr>
          <p:nvPr>
            <p:ph type="dt" sz="half" idx="10"/>
          </p:nvPr>
        </p:nvSpPr>
        <p:spPr>
          <a:xfrm>
            <a:off x="-468560" y="6356349"/>
            <a:ext cx="2085975" cy="365125"/>
          </a:xfrm>
        </p:spPr>
        <p:txBody>
          <a:bodyPr/>
          <a:lstStyle/>
          <a:p>
            <a:r>
              <a:rPr lang="nl-NL" dirty="0"/>
              <a:t>21-01-2020</a:t>
            </a:r>
          </a:p>
        </p:txBody>
      </p:sp>
    </p:spTree>
    <p:extLst>
      <p:ext uri="{BB962C8B-B14F-4D97-AF65-F5344CB8AC3E}">
        <p14:creationId xmlns:p14="http://schemas.microsoft.com/office/powerpoint/2010/main" val="193041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8229600" cy="648072"/>
          </a:xfrm>
        </p:spPr>
        <p:txBody>
          <a:bodyPr/>
          <a:lstStyle/>
          <a:p>
            <a:r>
              <a:rPr lang="nl-NL" sz="2800" b="1" dirty="0"/>
              <a:t>Wijn 2 - </a:t>
            </a:r>
            <a:r>
              <a:rPr lang="it-IT" sz="2800" b="1" dirty="0"/>
              <a:t>Monte del Frà Lugana 2018 - Veneto </a:t>
            </a:r>
            <a:endParaRPr lang="nl-NL" sz="2800" b="1" dirty="0"/>
          </a:p>
        </p:txBody>
      </p:sp>
      <p:sp>
        <p:nvSpPr>
          <p:cNvPr id="3" name="Tijdelijke aanduiding voor inhoud 2"/>
          <p:cNvSpPr>
            <a:spLocks noGrp="1"/>
          </p:cNvSpPr>
          <p:nvPr>
            <p:ph idx="1"/>
          </p:nvPr>
        </p:nvSpPr>
        <p:spPr>
          <a:xfrm>
            <a:off x="568000" y="1050924"/>
            <a:ext cx="8229600" cy="5258395"/>
          </a:xfrm>
        </p:spPr>
        <p:txBody>
          <a:bodyPr>
            <a:normAutofit fontScale="25000" lnSpcReduction="20000"/>
          </a:bodyPr>
          <a:lstStyle/>
          <a:p>
            <a:pPr defTabSz="746125">
              <a:lnSpc>
                <a:spcPct val="170000"/>
              </a:lnSpc>
              <a:tabLst>
                <a:tab pos="2066925" algn="l"/>
              </a:tabLst>
            </a:pPr>
            <a:r>
              <a:rPr lang="nl-NL" sz="7200" b="1" dirty="0">
                <a:solidFill>
                  <a:schemeClr val="tx1"/>
                </a:solidFill>
              </a:rPr>
              <a:t>Regio: 	Lugana</a:t>
            </a:r>
          </a:p>
          <a:p>
            <a:pPr defTabSz="746125">
              <a:lnSpc>
                <a:spcPct val="170000"/>
              </a:lnSpc>
              <a:tabLst>
                <a:tab pos="2066925" algn="l"/>
              </a:tabLst>
            </a:pPr>
            <a:r>
              <a:rPr lang="nl-NL" sz="7200" b="1" dirty="0">
                <a:solidFill>
                  <a:schemeClr val="tx1"/>
                </a:solidFill>
              </a:rPr>
              <a:t>Wijnhuis: 	Azienda Monte del Frà (vlak bij Lago di Garda)</a:t>
            </a:r>
          </a:p>
          <a:p>
            <a:pPr defTabSz="746125">
              <a:lnSpc>
                <a:spcPct val="170000"/>
              </a:lnSpc>
              <a:tabLst>
                <a:tab pos="2066925" algn="l"/>
              </a:tabLst>
            </a:pPr>
            <a:r>
              <a:rPr lang="nl-NL" sz="7200" b="1" dirty="0">
                <a:solidFill>
                  <a:schemeClr val="tx1"/>
                </a:solidFill>
              </a:rPr>
              <a:t>Druiven: 	100 % Trebbiano</a:t>
            </a:r>
          </a:p>
          <a:p>
            <a:pPr defTabSz="746125">
              <a:lnSpc>
                <a:spcPct val="170000"/>
              </a:lnSpc>
              <a:tabLst>
                <a:tab pos="2066925" algn="l"/>
              </a:tabLst>
            </a:pPr>
            <a:r>
              <a:rPr lang="nl-NL" sz="7200" b="1" dirty="0">
                <a:solidFill>
                  <a:schemeClr val="tx1"/>
                </a:solidFill>
              </a:rPr>
              <a:t>Ferm-Rijping: 	Stalen tanks (T controle), ¾ maand op gist en 2 	maanden op de fles</a:t>
            </a:r>
          </a:p>
          <a:p>
            <a:pPr defTabSz="746125">
              <a:lnSpc>
                <a:spcPct val="170000"/>
              </a:lnSpc>
              <a:tabLst>
                <a:tab pos="2066925" algn="l"/>
              </a:tabLst>
            </a:pPr>
            <a:r>
              <a:rPr lang="nl-NL" sz="7200" b="1" dirty="0">
                <a:solidFill>
                  <a:schemeClr val="tx1"/>
                </a:solidFill>
              </a:rPr>
              <a:t>Alcohol:	13,0 %</a:t>
            </a:r>
          </a:p>
          <a:p>
            <a:pPr defTabSz="746125">
              <a:lnSpc>
                <a:spcPct val="170000"/>
              </a:lnSpc>
              <a:tabLst>
                <a:tab pos="2066925" algn="l"/>
              </a:tabLst>
            </a:pPr>
            <a:r>
              <a:rPr lang="nl-NL" sz="7200" b="1" dirty="0">
                <a:solidFill>
                  <a:schemeClr val="tx1"/>
                </a:solidFill>
              </a:rPr>
              <a:t>Prijs: 	€ 12,95</a:t>
            </a:r>
          </a:p>
          <a:p>
            <a:pPr defTabSz="746125">
              <a:tabLst>
                <a:tab pos="2066925" algn="l"/>
              </a:tabLst>
            </a:pPr>
            <a:r>
              <a:rPr lang="nl-NL" sz="7200" b="1" dirty="0">
                <a:solidFill>
                  <a:schemeClr val="tx1"/>
                </a:solidFill>
              </a:rPr>
              <a:t>Websites:	</a:t>
            </a:r>
            <a:r>
              <a:rPr lang="nl-NL" sz="5600" b="1" dirty="0">
                <a:solidFill>
                  <a:schemeClr val="tx1"/>
                </a:solidFill>
                <a:hlinkClick r:id="rId2"/>
              </a:rPr>
              <a:t>https://www.montedelfra.it/prodotto/lugana/?lang=e</a:t>
            </a:r>
            <a:endParaRPr lang="nl-NL" sz="5600" b="1" dirty="0">
              <a:solidFill>
                <a:schemeClr val="tx1"/>
              </a:solidFill>
            </a:endParaRPr>
          </a:p>
          <a:p>
            <a:pPr marL="0" indent="0" defTabSz="746125">
              <a:buNone/>
              <a:tabLst>
                <a:tab pos="2066925" algn="l"/>
              </a:tabLst>
            </a:pPr>
            <a:r>
              <a:rPr lang="nl-NL" sz="5600" b="1" dirty="0">
                <a:solidFill>
                  <a:schemeClr val="tx1"/>
                </a:solidFill>
              </a:rPr>
              <a:t>	</a:t>
            </a:r>
            <a:r>
              <a:rPr lang="nl-NL" sz="5600" b="1" dirty="0">
                <a:solidFill>
                  <a:schemeClr val="tx1"/>
                </a:solidFill>
                <a:hlinkClick r:id="rId3"/>
              </a:rPr>
              <a:t>https://www.arentzwijnen.nl/product/gini-soave-classico-2018</a:t>
            </a:r>
            <a:endParaRPr lang="nl-NL" sz="5600" b="1" dirty="0">
              <a:solidFill>
                <a:schemeClr val="tx1"/>
              </a:solidFill>
            </a:endParaRPr>
          </a:p>
          <a:p>
            <a:pPr marL="0" indent="0" defTabSz="746125">
              <a:buNone/>
              <a:tabLst>
                <a:tab pos="2066925" algn="l"/>
              </a:tabLst>
            </a:pPr>
            <a:endParaRPr lang="nl-NL" sz="7200" b="1" dirty="0">
              <a:solidFill>
                <a:schemeClr val="tx1"/>
              </a:solidFill>
            </a:endParaRPr>
          </a:p>
          <a:p>
            <a:pPr defTabSz="746125">
              <a:lnSpc>
                <a:spcPct val="150000"/>
              </a:lnSpc>
              <a:tabLst>
                <a:tab pos="2066925" algn="l"/>
              </a:tabLst>
            </a:pPr>
            <a:r>
              <a:rPr lang="nl-NL" sz="7200" b="1" dirty="0">
                <a:solidFill>
                  <a:schemeClr val="tx1"/>
                </a:solidFill>
              </a:rPr>
              <a:t>Proefnotitie: 	- Strogeel met groene tinten</a:t>
            </a:r>
            <a:br>
              <a:rPr lang="nl-NL" sz="7200" b="1" dirty="0">
                <a:solidFill>
                  <a:schemeClr val="tx1"/>
                </a:solidFill>
              </a:rPr>
            </a:br>
            <a:r>
              <a:rPr lang="nl-NL" sz="7200" b="1" dirty="0">
                <a:solidFill>
                  <a:schemeClr val="tx1"/>
                </a:solidFill>
              </a:rPr>
              <a:t>	- Schoon, intens met delicate geuren van 	</a:t>
            </a:r>
            <a:br>
              <a:rPr lang="nl-NL" sz="7200" b="1" dirty="0">
                <a:solidFill>
                  <a:schemeClr val="tx1"/>
                </a:solidFill>
              </a:rPr>
            </a:br>
            <a:r>
              <a:rPr lang="nl-NL" sz="7200" b="1" dirty="0">
                <a:solidFill>
                  <a:schemeClr val="tx1"/>
                </a:solidFill>
              </a:rPr>
              <a:t>		bloesems, onrijpe abrikozen en amandelen</a:t>
            </a:r>
            <a:br>
              <a:rPr lang="nl-NL" sz="7200" b="1" dirty="0">
                <a:solidFill>
                  <a:schemeClr val="tx1"/>
                </a:solidFill>
              </a:rPr>
            </a:br>
            <a:r>
              <a:rPr lang="nl-NL" sz="7200" b="1" dirty="0">
                <a:solidFill>
                  <a:schemeClr val="tx1"/>
                </a:solidFill>
              </a:rPr>
              <a:t>	- Droog, pikant en een goede balans</a:t>
            </a:r>
            <a:br>
              <a:rPr lang="nl-NL" sz="3400" b="1" dirty="0">
                <a:solidFill>
                  <a:schemeClr val="tx1"/>
                </a:solidFill>
              </a:rPr>
            </a:br>
            <a:r>
              <a:rPr lang="nl-NL" b="1" dirty="0">
                <a:solidFill>
                  <a:schemeClr val="tx1"/>
                </a:solidFill>
              </a:rPr>
              <a:t>		</a:t>
            </a:r>
          </a:p>
        </p:txBody>
      </p:sp>
      <p:sp>
        <p:nvSpPr>
          <p:cNvPr id="7" name="Tijdelijke aanduiding voor dianummer 6">
            <a:extLst>
              <a:ext uri="{FF2B5EF4-FFF2-40B4-BE49-F238E27FC236}">
                <a16:creationId xmlns:a16="http://schemas.microsoft.com/office/drawing/2014/main" id="{D10DEB76-22A2-4595-B2B0-ED58A49390D1}"/>
              </a:ext>
            </a:extLst>
          </p:cNvPr>
          <p:cNvSpPr>
            <a:spLocks noGrp="1"/>
          </p:cNvSpPr>
          <p:nvPr>
            <p:ph type="sldNum" sz="quarter" idx="12"/>
          </p:nvPr>
        </p:nvSpPr>
        <p:spPr/>
        <p:txBody>
          <a:bodyPr/>
          <a:lstStyle/>
          <a:p>
            <a:fld id="{5327F53E-2E1C-483A-BAAB-42BC038A59CE}" type="slidenum">
              <a:rPr lang="nl-NL" smtClean="0"/>
              <a:t>14</a:t>
            </a:fld>
            <a:endParaRPr lang="nl-NL" dirty="0"/>
          </a:p>
        </p:txBody>
      </p:sp>
      <p:sp>
        <p:nvSpPr>
          <p:cNvPr id="4" name="Tijdelijke aanduiding voor datum 3">
            <a:extLst>
              <a:ext uri="{FF2B5EF4-FFF2-40B4-BE49-F238E27FC236}">
                <a16:creationId xmlns:a16="http://schemas.microsoft.com/office/drawing/2014/main" id="{A0BD2DA5-3A00-49B1-B3EE-27E5C1945088}"/>
              </a:ext>
            </a:extLst>
          </p:cNvPr>
          <p:cNvSpPr>
            <a:spLocks noGrp="1"/>
          </p:cNvSpPr>
          <p:nvPr>
            <p:ph type="dt" sz="half" idx="10"/>
          </p:nvPr>
        </p:nvSpPr>
        <p:spPr>
          <a:xfrm>
            <a:off x="-396552" y="6342781"/>
            <a:ext cx="2085975" cy="365125"/>
          </a:xfrm>
        </p:spPr>
        <p:txBody>
          <a:bodyPr/>
          <a:lstStyle/>
          <a:p>
            <a:r>
              <a:rPr lang="nl-NL" dirty="0"/>
              <a:t>21-01-2020</a:t>
            </a:r>
          </a:p>
        </p:txBody>
      </p:sp>
    </p:spTree>
    <p:extLst>
      <p:ext uri="{BB962C8B-B14F-4D97-AF65-F5344CB8AC3E}">
        <p14:creationId xmlns:p14="http://schemas.microsoft.com/office/powerpoint/2010/main" val="1174631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90305"/>
            <a:ext cx="8496944" cy="576064"/>
          </a:xfrm>
        </p:spPr>
        <p:txBody>
          <a:bodyPr/>
          <a:lstStyle/>
          <a:p>
            <a:r>
              <a:rPr lang="nl-NL" sz="2800" b="1" dirty="0"/>
              <a:t>Wijn 3 - </a:t>
            </a:r>
            <a:r>
              <a:rPr lang="it-IT" sz="2800" b="1" dirty="0"/>
              <a:t>Di Lenardo Vineyards Giulia Just Me 2016 </a:t>
            </a:r>
            <a:endParaRPr lang="nl-NL" sz="2800" b="1" dirty="0"/>
          </a:p>
        </p:txBody>
      </p:sp>
      <p:sp>
        <p:nvSpPr>
          <p:cNvPr id="3" name="Tijdelijke aanduiding voor inhoud 2"/>
          <p:cNvSpPr>
            <a:spLocks noGrp="1"/>
          </p:cNvSpPr>
          <p:nvPr>
            <p:ph idx="1"/>
          </p:nvPr>
        </p:nvSpPr>
        <p:spPr>
          <a:xfrm>
            <a:off x="457200" y="963580"/>
            <a:ext cx="8229600" cy="5421776"/>
          </a:xfrm>
        </p:spPr>
        <p:txBody>
          <a:bodyPr>
            <a:normAutofit fontScale="25000" lnSpcReduction="20000"/>
          </a:bodyPr>
          <a:lstStyle/>
          <a:p>
            <a:pPr defTabSz="688975">
              <a:lnSpc>
                <a:spcPct val="120000"/>
              </a:lnSpc>
              <a:tabLst>
                <a:tab pos="2157413" algn="l"/>
              </a:tabLst>
            </a:pPr>
            <a:r>
              <a:rPr lang="nl-NL" sz="7200" b="1" dirty="0">
                <a:solidFill>
                  <a:schemeClr val="tx1"/>
                </a:solidFill>
              </a:rPr>
              <a:t>Regio: 	Ontagnano (Grave) in Friuli</a:t>
            </a:r>
          </a:p>
          <a:p>
            <a:pPr defTabSz="688975">
              <a:lnSpc>
                <a:spcPct val="120000"/>
              </a:lnSpc>
              <a:tabLst>
                <a:tab pos="2157413" algn="l"/>
              </a:tabLst>
            </a:pPr>
            <a:r>
              <a:rPr lang="nl-NL" sz="7200" b="1" dirty="0">
                <a:solidFill>
                  <a:schemeClr val="tx1"/>
                </a:solidFill>
              </a:rPr>
              <a:t>Wijnmaker: 	Di Lenardo Vineyards</a:t>
            </a:r>
          </a:p>
          <a:p>
            <a:pPr defTabSz="688975">
              <a:lnSpc>
                <a:spcPct val="120000"/>
              </a:lnSpc>
              <a:tabLst>
                <a:tab pos="2157413" algn="l"/>
              </a:tabLst>
            </a:pPr>
            <a:r>
              <a:rPr lang="nl-NL" sz="7200" b="1" dirty="0">
                <a:solidFill>
                  <a:schemeClr val="tx1"/>
                </a:solidFill>
              </a:rPr>
              <a:t>Druiven: 	100 % Merlot</a:t>
            </a:r>
          </a:p>
          <a:p>
            <a:pPr defTabSz="688975">
              <a:lnSpc>
                <a:spcPct val="120000"/>
              </a:lnSpc>
              <a:tabLst>
                <a:tab pos="2157413" algn="l"/>
              </a:tabLst>
            </a:pPr>
            <a:r>
              <a:rPr lang="nl-NL" sz="7200" b="1" dirty="0">
                <a:solidFill>
                  <a:schemeClr val="tx1"/>
                </a:solidFill>
              </a:rPr>
              <a:t>Alcohol:	14 %</a:t>
            </a:r>
          </a:p>
          <a:p>
            <a:pPr defTabSz="688975">
              <a:lnSpc>
                <a:spcPct val="120000"/>
              </a:lnSpc>
              <a:tabLst>
                <a:tab pos="2157413" algn="l"/>
              </a:tabLst>
            </a:pPr>
            <a:r>
              <a:rPr lang="nl-NL" sz="7200" b="1" dirty="0">
                <a:solidFill>
                  <a:schemeClr val="tx1"/>
                </a:solidFill>
              </a:rPr>
              <a:t>Ferm-Rijping: 	Druiven gedeeltelijk gedroogd (1 maand) / koele 	maceratie, 10 dagen fermentatie gevolgd door 	malolactische fermentatie / 18 maanden op 	Amerikaanse barriques</a:t>
            </a:r>
          </a:p>
          <a:p>
            <a:pPr defTabSz="688975">
              <a:lnSpc>
                <a:spcPct val="120000"/>
              </a:lnSpc>
              <a:tabLst>
                <a:tab pos="2157413" algn="l"/>
              </a:tabLst>
            </a:pPr>
            <a:r>
              <a:rPr lang="nl-NL" sz="7200" b="1" dirty="0">
                <a:solidFill>
                  <a:schemeClr val="tx1"/>
                </a:solidFill>
              </a:rPr>
              <a:t>Prijs: 	€ 19,95</a:t>
            </a:r>
          </a:p>
          <a:p>
            <a:pPr defTabSz="688975">
              <a:lnSpc>
                <a:spcPct val="120000"/>
              </a:lnSpc>
              <a:tabLst>
                <a:tab pos="2157413" algn="l"/>
              </a:tabLst>
            </a:pPr>
            <a:r>
              <a:rPr lang="nl-NL" sz="7200" b="1" dirty="0">
                <a:solidFill>
                  <a:schemeClr val="tx1"/>
                </a:solidFill>
              </a:rPr>
              <a:t>Websites</a:t>
            </a:r>
            <a:r>
              <a:rPr lang="nl-NL" sz="2300" b="1" dirty="0">
                <a:solidFill>
                  <a:schemeClr val="tx1"/>
                </a:solidFill>
              </a:rPr>
              <a:t>:	</a:t>
            </a:r>
            <a:r>
              <a:rPr lang="nl-NL" sz="5600" b="1" dirty="0">
                <a:solidFill>
                  <a:schemeClr val="tx1"/>
                </a:solidFill>
                <a:hlinkClick r:id="rId2"/>
              </a:rPr>
              <a:t>https://www.dilenardo.it/just-me</a:t>
            </a:r>
            <a:br>
              <a:rPr lang="nl-NL" sz="5600" b="1" dirty="0">
                <a:solidFill>
                  <a:schemeClr val="tx1"/>
                </a:solidFill>
              </a:rPr>
            </a:br>
            <a:br>
              <a:rPr lang="nl-NL" sz="5600" b="1" dirty="0">
                <a:solidFill>
                  <a:schemeClr val="tx1"/>
                </a:solidFill>
              </a:rPr>
            </a:br>
            <a:r>
              <a:rPr lang="nl-NL" sz="5600" b="1" dirty="0">
                <a:solidFill>
                  <a:schemeClr val="tx1"/>
                </a:solidFill>
              </a:rPr>
              <a:t>	</a:t>
            </a:r>
            <a:r>
              <a:rPr lang="nl-NL" sz="5600" b="1" dirty="0">
                <a:solidFill>
                  <a:schemeClr val="tx1"/>
                </a:solidFill>
                <a:hlinkClick r:id="rId3"/>
              </a:rPr>
              <a:t>https://www.arentzwijnen.nl/product/di-lenardo-vineyards-venezia-	giulia-just-me-merlot-2016</a:t>
            </a:r>
            <a:endParaRPr lang="nl-NL" sz="5600" b="1" dirty="0">
              <a:solidFill>
                <a:schemeClr val="tx1"/>
              </a:solidFill>
            </a:endParaRPr>
          </a:p>
          <a:p>
            <a:pPr defTabSz="688975">
              <a:lnSpc>
                <a:spcPct val="120000"/>
              </a:lnSpc>
              <a:tabLst>
                <a:tab pos="2157413" algn="l"/>
              </a:tabLst>
            </a:pPr>
            <a:endParaRPr lang="nl-NL" sz="5600" b="1" dirty="0">
              <a:solidFill>
                <a:schemeClr val="tx1"/>
              </a:solidFill>
            </a:endParaRPr>
          </a:p>
          <a:p>
            <a:pPr defTabSz="688975">
              <a:lnSpc>
                <a:spcPct val="120000"/>
              </a:lnSpc>
              <a:tabLst>
                <a:tab pos="2157413" algn="l"/>
              </a:tabLst>
            </a:pPr>
            <a:r>
              <a:rPr lang="nl-NL" sz="7200" b="1" dirty="0">
                <a:solidFill>
                  <a:schemeClr val="tx1"/>
                </a:solidFill>
              </a:rPr>
              <a:t>Proefnotitie: 	- Krachtig en expressief, ‘getoaste’ tonen van 		   eikenhout en rijp rood fruit</a:t>
            </a:r>
            <a:br>
              <a:rPr lang="nl-NL" sz="7200" b="1" dirty="0">
                <a:solidFill>
                  <a:schemeClr val="tx1"/>
                </a:solidFill>
              </a:rPr>
            </a:br>
            <a:r>
              <a:rPr lang="nl-NL" sz="7200" b="1" dirty="0">
                <a:solidFill>
                  <a:schemeClr val="tx1"/>
                </a:solidFill>
              </a:rPr>
              <a:t>	- Volle, geurige en evenwichtige smaak zet rond</a:t>
            </a:r>
            <a:br>
              <a:rPr lang="nl-NL" sz="7200" b="1" dirty="0">
                <a:solidFill>
                  <a:schemeClr val="tx1"/>
                </a:solidFill>
              </a:rPr>
            </a:br>
            <a:r>
              <a:rPr lang="nl-NL" sz="7200" b="1" dirty="0">
                <a:solidFill>
                  <a:schemeClr val="tx1"/>
                </a:solidFill>
              </a:rPr>
              <a:t>	   in en houdt intens en lang aan. De afdronk is</a:t>
            </a:r>
            <a:br>
              <a:rPr lang="nl-NL" sz="7200" b="1" dirty="0">
                <a:solidFill>
                  <a:schemeClr val="tx1"/>
                </a:solidFill>
              </a:rPr>
            </a:br>
            <a:r>
              <a:rPr lang="nl-NL" sz="7200" b="1" dirty="0">
                <a:solidFill>
                  <a:schemeClr val="tx1"/>
                </a:solidFill>
              </a:rPr>
              <a:t>	   krachtig en geurig met nuances van drop, laurier 	   en eiken</a:t>
            </a:r>
            <a:endParaRPr lang="nl-NL" sz="7200" b="1" dirty="0">
              <a:solidFill>
                <a:schemeClr val="tx1"/>
              </a:solidFill>
              <a:highlight>
                <a:srgbClr val="FFFF00"/>
              </a:highlight>
            </a:endParaRPr>
          </a:p>
        </p:txBody>
      </p:sp>
      <p:sp>
        <p:nvSpPr>
          <p:cNvPr id="7" name="Tijdelijke aanduiding voor dianummer 6">
            <a:extLst>
              <a:ext uri="{FF2B5EF4-FFF2-40B4-BE49-F238E27FC236}">
                <a16:creationId xmlns:a16="http://schemas.microsoft.com/office/drawing/2014/main" id="{D7005E38-66AE-4387-AE07-80567D215077}"/>
              </a:ext>
            </a:extLst>
          </p:cNvPr>
          <p:cNvSpPr>
            <a:spLocks noGrp="1"/>
          </p:cNvSpPr>
          <p:nvPr>
            <p:ph type="sldNum" sz="quarter" idx="12"/>
          </p:nvPr>
        </p:nvSpPr>
        <p:spPr/>
        <p:txBody>
          <a:bodyPr/>
          <a:lstStyle/>
          <a:p>
            <a:fld id="{5327F53E-2E1C-483A-BAAB-42BC038A59CE}" type="slidenum">
              <a:rPr lang="nl-NL" smtClean="0"/>
              <a:t>15</a:t>
            </a:fld>
            <a:endParaRPr lang="nl-NL" dirty="0"/>
          </a:p>
        </p:txBody>
      </p:sp>
      <p:sp>
        <p:nvSpPr>
          <p:cNvPr id="4" name="Tijdelijke aanduiding voor datum 3">
            <a:extLst>
              <a:ext uri="{FF2B5EF4-FFF2-40B4-BE49-F238E27FC236}">
                <a16:creationId xmlns:a16="http://schemas.microsoft.com/office/drawing/2014/main" id="{81B6B3CE-0CF1-41A4-B474-195509574780}"/>
              </a:ext>
            </a:extLst>
          </p:cNvPr>
          <p:cNvSpPr>
            <a:spLocks noGrp="1"/>
          </p:cNvSpPr>
          <p:nvPr>
            <p:ph type="dt" sz="half" idx="10"/>
          </p:nvPr>
        </p:nvSpPr>
        <p:spPr>
          <a:xfrm>
            <a:off x="-468560" y="6356349"/>
            <a:ext cx="2085975" cy="365125"/>
          </a:xfrm>
        </p:spPr>
        <p:txBody>
          <a:bodyPr/>
          <a:lstStyle/>
          <a:p>
            <a:r>
              <a:rPr lang="nl-NL" dirty="0"/>
              <a:t>21-01-2020</a:t>
            </a:r>
          </a:p>
        </p:txBody>
      </p:sp>
    </p:spTree>
    <p:extLst>
      <p:ext uri="{BB962C8B-B14F-4D97-AF65-F5344CB8AC3E}">
        <p14:creationId xmlns:p14="http://schemas.microsoft.com/office/powerpoint/2010/main" val="874690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1080" y="392312"/>
            <a:ext cx="7872198" cy="543197"/>
          </a:xfrm>
        </p:spPr>
        <p:txBody>
          <a:bodyPr/>
          <a:lstStyle/>
          <a:p>
            <a:r>
              <a:rPr lang="nl-NL" sz="2800" b="1" dirty="0"/>
              <a:t>Wijn 4 - Zenato Bardolino Rosso DOC 2018</a:t>
            </a:r>
          </a:p>
        </p:txBody>
      </p:sp>
      <p:sp>
        <p:nvSpPr>
          <p:cNvPr id="3" name="Tijdelijke aanduiding voor inhoud 2"/>
          <p:cNvSpPr>
            <a:spLocks noGrp="1"/>
          </p:cNvSpPr>
          <p:nvPr>
            <p:ph idx="1"/>
          </p:nvPr>
        </p:nvSpPr>
        <p:spPr>
          <a:xfrm>
            <a:off x="457200" y="1052736"/>
            <a:ext cx="8229600" cy="5303614"/>
          </a:xfrm>
        </p:spPr>
        <p:txBody>
          <a:bodyPr>
            <a:normAutofit/>
          </a:bodyPr>
          <a:lstStyle/>
          <a:p>
            <a:pPr defTabSz="1122363">
              <a:tabLst>
                <a:tab pos="2246313" algn="l"/>
              </a:tabLst>
            </a:pPr>
            <a:r>
              <a:rPr lang="nl-NL" sz="1900" b="1" dirty="0">
                <a:solidFill>
                  <a:schemeClr val="tx1"/>
                </a:solidFill>
              </a:rPr>
              <a:t>Regio: 	Peschiera del Garda VR (aan het Lago di 		Garda)</a:t>
            </a:r>
          </a:p>
          <a:p>
            <a:pPr defTabSz="1122363">
              <a:tabLst>
                <a:tab pos="2246313" algn="l"/>
              </a:tabLst>
            </a:pPr>
            <a:r>
              <a:rPr lang="nl-NL" sz="1900" b="1" dirty="0">
                <a:solidFill>
                  <a:schemeClr val="tx1"/>
                </a:solidFill>
              </a:rPr>
              <a:t>Wijnhuis: 	</a:t>
            </a:r>
            <a:r>
              <a:rPr lang="it-IT" sz="1900" b="1" dirty="0">
                <a:solidFill>
                  <a:schemeClr val="tx1"/>
                </a:solidFill>
              </a:rPr>
              <a:t>Zenato Azienda Vitivinicola S.r.l.</a:t>
            </a:r>
            <a:endParaRPr lang="nl-NL" sz="1900" b="1" dirty="0">
              <a:solidFill>
                <a:schemeClr val="tx1"/>
              </a:solidFill>
            </a:endParaRPr>
          </a:p>
          <a:p>
            <a:pPr defTabSz="1122363">
              <a:tabLst>
                <a:tab pos="2246313" algn="l"/>
              </a:tabLst>
            </a:pPr>
            <a:r>
              <a:rPr lang="nl-NL" sz="1900" b="1" dirty="0">
                <a:solidFill>
                  <a:schemeClr val="tx1"/>
                </a:solidFill>
              </a:rPr>
              <a:t>Druiven: 	65 % Corvina, 25 % Rondinella en 10 % 		Molinara of Sangiovese</a:t>
            </a:r>
          </a:p>
          <a:p>
            <a:pPr defTabSz="1122363">
              <a:tabLst>
                <a:tab pos="2246313" algn="l"/>
              </a:tabLst>
            </a:pPr>
            <a:r>
              <a:rPr lang="nl-NL" sz="1900" b="1" dirty="0">
                <a:solidFill>
                  <a:schemeClr val="tx1"/>
                </a:solidFill>
              </a:rPr>
              <a:t>Ferm / Rijping:	10 dagen in stalen tanks bij 26 </a:t>
            </a:r>
            <a:r>
              <a:rPr lang="nl-NL" sz="1900" b="1" baseline="30000" dirty="0">
                <a:solidFill>
                  <a:schemeClr val="tx1"/>
                </a:solidFill>
              </a:rPr>
              <a:t>o</a:t>
            </a:r>
            <a:r>
              <a:rPr lang="nl-NL" sz="1900" b="1" dirty="0">
                <a:solidFill>
                  <a:schemeClr val="tx1"/>
                </a:solidFill>
              </a:rPr>
              <a:t>C en daarna 		verwijderen van schillen door zachte persing</a:t>
            </a:r>
          </a:p>
          <a:p>
            <a:pPr defTabSz="1122363">
              <a:tabLst>
                <a:tab pos="2246313" algn="l"/>
              </a:tabLst>
            </a:pPr>
            <a:r>
              <a:rPr lang="nl-NL" sz="1900" b="1" dirty="0">
                <a:solidFill>
                  <a:schemeClr val="tx1"/>
                </a:solidFill>
              </a:rPr>
              <a:t>Alcohol:	12,5%</a:t>
            </a:r>
          </a:p>
          <a:p>
            <a:pPr defTabSz="1122363">
              <a:tabLst>
                <a:tab pos="2246313" algn="l"/>
              </a:tabLst>
            </a:pPr>
            <a:r>
              <a:rPr lang="nl-NL" sz="1900" b="1" dirty="0">
                <a:solidFill>
                  <a:schemeClr val="tx1"/>
                </a:solidFill>
              </a:rPr>
              <a:t>Prijs: 	€  7,49</a:t>
            </a:r>
          </a:p>
          <a:p>
            <a:pPr defTabSz="1122363">
              <a:tabLst>
                <a:tab pos="2246313" algn="l"/>
              </a:tabLst>
            </a:pPr>
            <a:r>
              <a:rPr lang="nl-NL" sz="1900" b="1" dirty="0">
                <a:solidFill>
                  <a:schemeClr val="tx1"/>
                </a:solidFill>
              </a:rPr>
              <a:t>Websites:</a:t>
            </a:r>
            <a:r>
              <a:rPr lang="nl-NL" b="1" dirty="0">
                <a:solidFill>
                  <a:schemeClr val="tx1"/>
                </a:solidFill>
              </a:rPr>
              <a:t>	</a:t>
            </a:r>
            <a:r>
              <a:rPr lang="nl-NL" sz="1400" b="1" dirty="0">
                <a:solidFill>
                  <a:schemeClr val="tx1"/>
                </a:solidFill>
                <a:hlinkClick r:id="rId2"/>
              </a:rPr>
              <a:t>http://www.zenato.it/en/bardolino-doc.html</a:t>
            </a:r>
            <a:endParaRPr lang="nl-NL" sz="1400" b="1" dirty="0">
              <a:solidFill>
                <a:schemeClr val="tx1"/>
              </a:solidFill>
            </a:endParaRPr>
          </a:p>
          <a:p>
            <a:pPr defTabSz="1122363">
              <a:tabLst>
                <a:tab pos="2246313" algn="l"/>
              </a:tabLst>
            </a:pPr>
            <a:r>
              <a:rPr lang="nl-NL" sz="1400" b="1" dirty="0">
                <a:solidFill>
                  <a:schemeClr val="tx1"/>
                </a:solidFill>
              </a:rPr>
              <a:t>	</a:t>
            </a:r>
            <a:r>
              <a:rPr lang="nl-NL" sz="1400" b="1" dirty="0">
                <a:solidFill>
                  <a:schemeClr val="tx1"/>
                </a:solidFill>
                <a:hlinkClick r:id="rId3"/>
              </a:rPr>
              <a:t>https://wijnhuisdeurne.nl/zenato-bardolino-rosso</a:t>
            </a:r>
            <a:endParaRPr lang="nl-NL" sz="1400" b="1" dirty="0">
              <a:solidFill>
                <a:schemeClr val="tx1"/>
              </a:solidFill>
            </a:endParaRPr>
          </a:p>
          <a:p>
            <a:pPr defTabSz="1122363">
              <a:tabLst>
                <a:tab pos="2246313" algn="l"/>
              </a:tabLst>
            </a:pPr>
            <a:endParaRPr lang="nl-NL" sz="1600" b="1" dirty="0">
              <a:solidFill>
                <a:schemeClr val="tx1"/>
              </a:solidFill>
            </a:endParaRPr>
          </a:p>
          <a:p>
            <a:pPr defTabSz="1122363">
              <a:tabLst>
                <a:tab pos="2246313" algn="l"/>
              </a:tabLst>
            </a:pPr>
            <a:r>
              <a:rPr lang="nl-NL" sz="1900" b="1" dirty="0">
                <a:solidFill>
                  <a:schemeClr val="tx1"/>
                </a:solidFill>
              </a:rPr>
              <a:t>Proefnotitie: 	- Robijnrode wijn met delicate noten van kers en 	   viooltjes</a:t>
            </a:r>
            <a:br>
              <a:rPr lang="nl-NL" sz="1900" b="1" dirty="0">
                <a:solidFill>
                  <a:schemeClr val="tx1"/>
                </a:solidFill>
              </a:rPr>
            </a:br>
            <a:r>
              <a:rPr lang="nl-NL" sz="1900" b="1" dirty="0">
                <a:solidFill>
                  <a:schemeClr val="tx1"/>
                </a:solidFill>
              </a:rPr>
              <a:t>	- Smakelijke droge, harmonieuze wijn met hints 	 	   van amandelen</a:t>
            </a:r>
          </a:p>
        </p:txBody>
      </p:sp>
      <p:sp>
        <p:nvSpPr>
          <p:cNvPr id="7" name="Tijdelijke aanduiding voor dianummer 6">
            <a:extLst>
              <a:ext uri="{FF2B5EF4-FFF2-40B4-BE49-F238E27FC236}">
                <a16:creationId xmlns:a16="http://schemas.microsoft.com/office/drawing/2014/main" id="{DE0437DE-341D-46F2-AB86-706099726F1B}"/>
              </a:ext>
            </a:extLst>
          </p:cNvPr>
          <p:cNvSpPr>
            <a:spLocks noGrp="1"/>
          </p:cNvSpPr>
          <p:nvPr>
            <p:ph type="sldNum" sz="quarter" idx="12"/>
          </p:nvPr>
        </p:nvSpPr>
        <p:spPr/>
        <p:txBody>
          <a:bodyPr/>
          <a:lstStyle/>
          <a:p>
            <a:fld id="{5327F53E-2E1C-483A-BAAB-42BC038A59CE}" type="slidenum">
              <a:rPr lang="nl-NL" smtClean="0"/>
              <a:t>16</a:t>
            </a:fld>
            <a:endParaRPr lang="nl-NL" dirty="0"/>
          </a:p>
        </p:txBody>
      </p:sp>
      <p:sp>
        <p:nvSpPr>
          <p:cNvPr id="4" name="Tijdelijke aanduiding voor datum 3">
            <a:extLst>
              <a:ext uri="{FF2B5EF4-FFF2-40B4-BE49-F238E27FC236}">
                <a16:creationId xmlns:a16="http://schemas.microsoft.com/office/drawing/2014/main" id="{14181C24-D45E-41EE-AD05-010B77E69C2F}"/>
              </a:ext>
            </a:extLst>
          </p:cNvPr>
          <p:cNvSpPr>
            <a:spLocks noGrp="1"/>
          </p:cNvSpPr>
          <p:nvPr>
            <p:ph type="dt" sz="half" idx="10"/>
          </p:nvPr>
        </p:nvSpPr>
        <p:spPr>
          <a:xfrm>
            <a:off x="-371908" y="6356350"/>
            <a:ext cx="2085975" cy="365125"/>
          </a:xfrm>
        </p:spPr>
        <p:txBody>
          <a:bodyPr/>
          <a:lstStyle/>
          <a:p>
            <a:r>
              <a:rPr lang="nl-NL" dirty="0"/>
              <a:t>21-01-2020</a:t>
            </a:r>
          </a:p>
        </p:txBody>
      </p:sp>
    </p:spTree>
    <p:extLst>
      <p:ext uri="{BB962C8B-B14F-4D97-AF65-F5344CB8AC3E}">
        <p14:creationId xmlns:p14="http://schemas.microsoft.com/office/powerpoint/2010/main" val="1336092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27781"/>
            <a:ext cx="8856984" cy="504056"/>
          </a:xfrm>
        </p:spPr>
        <p:txBody>
          <a:bodyPr/>
          <a:lstStyle/>
          <a:p>
            <a:pPr>
              <a:lnSpc>
                <a:spcPct val="100000"/>
              </a:lnSpc>
            </a:pPr>
            <a:r>
              <a:rPr lang="nl-NL" sz="2200" b="1" dirty="0"/>
              <a:t>Wijn 5 - </a:t>
            </a:r>
            <a:r>
              <a:rPr lang="it-IT" sz="2200" b="1" dirty="0"/>
              <a:t>Lenotti Le Olle Bardolino Classico Superiore DOCG 2016</a:t>
            </a:r>
            <a:endParaRPr lang="nl-NL" sz="2200" b="1" dirty="0"/>
          </a:p>
        </p:txBody>
      </p:sp>
      <p:sp>
        <p:nvSpPr>
          <p:cNvPr id="3" name="Tijdelijke aanduiding voor inhoud 2"/>
          <p:cNvSpPr>
            <a:spLocks noGrp="1"/>
          </p:cNvSpPr>
          <p:nvPr>
            <p:ph idx="1"/>
          </p:nvPr>
        </p:nvSpPr>
        <p:spPr>
          <a:xfrm>
            <a:off x="457200" y="836712"/>
            <a:ext cx="8229600" cy="5519638"/>
          </a:xfrm>
        </p:spPr>
        <p:txBody>
          <a:bodyPr>
            <a:normAutofit lnSpcReduction="10000"/>
          </a:bodyPr>
          <a:lstStyle/>
          <a:p>
            <a:pPr defTabSz="747713">
              <a:tabLst>
                <a:tab pos="2057400" algn="l"/>
              </a:tabLst>
            </a:pPr>
            <a:r>
              <a:rPr lang="nl-NL" sz="1900" b="1" dirty="0">
                <a:solidFill>
                  <a:schemeClr val="tx1"/>
                </a:solidFill>
              </a:rPr>
              <a:t>Regio: 	Bardolino (aan het Lago di Garda)</a:t>
            </a:r>
          </a:p>
          <a:p>
            <a:pPr defTabSz="747713">
              <a:tabLst>
                <a:tab pos="2057400" algn="l"/>
              </a:tabLst>
            </a:pPr>
            <a:r>
              <a:rPr lang="nl-NL" sz="1900" b="1" dirty="0">
                <a:solidFill>
                  <a:schemeClr val="tx1"/>
                </a:solidFill>
              </a:rPr>
              <a:t>Wijnhuis: 	Cantina Lenotti</a:t>
            </a:r>
          </a:p>
          <a:p>
            <a:pPr defTabSz="747713">
              <a:tabLst>
                <a:tab pos="2057400" algn="l"/>
              </a:tabLst>
            </a:pPr>
            <a:r>
              <a:rPr lang="nl-NL" sz="1900" b="1" dirty="0">
                <a:solidFill>
                  <a:schemeClr val="tx1"/>
                </a:solidFill>
              </a:rPr>
              <a:t>Druiven: 	65 % Corvina, 25 % Rondinella en 10 % 		Cabernet Sauvignon</a:t>
            </a:r>
          </a:p>
          <a:p>
            <a:pPr defTabSz="747713">
              <a:tabLst>
                <a:tab pos="2057400" algn="l"/>
              </a:tabLst>
            </a:pPr>
            <a:r>
              <a:rPr lang="nl-NL" sz="1900" b="1" dirty="0">
                <a:solidFill>
                  <a:schemeClr val="tx1"/>
                </a:solidFill>
              </a:rPr>
              <a:t>Ferm / Rijping:	70 % wordt geperst, 30 % wordt kort gedroogd en 	daarna licht geperst. Fermentatie 8-9 dagen bij </a:t>
            </a:r>
            <a:br>
              <a:rPr lang="nl-NL" sz="1900" b="1" dirty="0">
                <a:solidFill>
                  <a:schemeClr val="tx1"/>
                </a:solidFill>
              </a:rPr>
            </a:br>
            <a:r>
              <a:rPr lang="nl-NL" sz="1900" b="1" dirty="0">
                <a:solidFill>
                  <a:schemeClr val="tx1"/>
                </a:solidFill>
              </a:rPr>
              <a:t>	24 </a:t>
            </a:r>
            <a:r>
              <a:rPr lang="nl-NL" sz="1900" b="1" baseline="30000" dirty="0">
                <a:solidFill>
                  <a:schemeClr val="tx1"/>
                </a:solidFill>
              </a:rPr>
              <a:t>o</a:t>
            </a:r>
            <a:r>
              <a:rPr lang="nl-NL" sz="1900" b="1" dirty="0">
                <a:solidFill>
                  <a:schemeClr val="tx1"/>
                </a:solidFill>
              </a:rPr>
              <a:t>C en dagelijkse </a:t>
            </a:r>
            <a:r>
              <a:rPr lang="nl-NL" sz="1900" b="1" dirty="0">
                <a:solidFill>
                  <a:schemeClr val="tx1"/>
                </a:solidFill>
                <a:latin typeface="Arial" panose="020B0604020202020204" pitchFamily="34" charset="0"/>
                <a:cs typeface="Arial" panose="020B0604020202020204" pitchFamily="34" charset="0"/>
              </a:rPr>
              <a:t>ʺ</a:t>
            </a:r>
            <a:r>
              <a:rPr lang="nl-NL" sz="1900" b="1" dirty="0">
                <a:solidFill>
                  <a:schemeClr val="tx1"/>
                </a:solidFill>
              </a:rPr>
              <a:t>delestage</a:t>
            </a:r>
            <a:r>
              <a:rPr lang="nl-NL" sz="1900" b="1" dirty="0">
                <a:solidFill>
                  <a:schemeClr val="tx1"/>
                </a:solidFill>
                <a:latin typeface="Arial" panose="020B0604020202020204" pitchFamily="34" charset="0"/>
                <a:cs typeface="Arial" panose="020B0604020202020204" pitchFamily="34" charset="0"/>
              </a:rPr>
              <a:t>ʺ</a:t>
            </a:r>
            <a:r>
              <a:rPr lang="nl-NL" sz="1900" b="1" dirty="0">
                <a:solidFill>
                  <a:schemeClr val="tx1"/>
                </a:solidFill>
              </a:rPr>
              <a:t>. Rijping deels in 	eiken vaten en in thermo stalen tanks. Daarna 	verder op fles.</a:t>
            </a:r>
          </a:p>
          <a:p>
            <a:pPr defTabSz="747713">
              <a:tabLst>
                <a:tab pos="2057400" algn="l"/>
              </a:tabLst>
            </a:pPr>
            <a:r>
              <a:rPr lang="nl-NL" sz="1900" b="1" dirty="0">
                <a:solidFill>
                  <a:schemeClr val="tx1"/>
                </a:solidFill>
              </a:rPr>
              <a:t>Alcohol:	14 %</a:t>
            </a:r>
          </a:p>
          <a:p>
            <a:pPr defTabSz="747713">
              <a:tabLst>
                <a:tab pos="2057400" algn="l"/>
              </a:tabLst>
            </a:pPr>
            <a:r>
              <a:rPr lang="nl-NL" sz="1900" b="1" dirty="0">
                <a:solidFill>
                  <a:schemeClr val="tx1"/>
                </a:solidFill>
              </a:rPr>
              <a:t>Prijs: 	€ 13,45</a:t>
            </a:r>
          </a:p>
          <a:p>
            <a:pPr defTabSz="747713">
              <a:tabLst>
                <a:tab pos="2057400" algn="l"/>
              </a:tabLst>
            </a:pPr>
            <a:r>
              <a:rPr lang="nl-NL" sz="1900" b="1" dirty="0">
                <a:solidFill>
                  <a:schemeClr val="tx1"/>
                </a:solidFill>
              </a:rPr>
              <a:t>Websites:</a:t>
            </a:r>
            <a:r>
              <a:rPr lang="nl-NL" b="1" dirty="0">
                <a:solidFill>
                  <a:schemeClr val="tx1"/>
                </a:solidFill>
              </a:rPr>
              <a:t>	</a:t>
            </a:r>
            <a:r>
              <a:rPr lang="nl-NL" sz="1400" b="1" dirty="0">
                <a:solidFill>
                  <a:srgbClr val="0070C0"/>
                </a:solidFill>
                <a:hlinkClick r:id="rId2">
                  <a:extLst>
                    <a:ext uri="{A12FA001-AC4F-418D-AE19-62706E023703}">
                      <ahyp:hlinkClr xmlns:ahyp="http://schemas.microsoft.com/office/drawing/2018/hyperlinkcolor" val="tx"/>
                    </a:ext>
                  </a:extLst>
                </a:hlinkClick>
              </a:rPr>
              <a:t>https://www.lenotti.com/en/azienda/</a:t>
            </a:r>
            <a:endParaRPr lang="nl-NL" sz="1400" b="1" dirty="0">
              <a:solidFill>
                <a:srgbClr val="0070C0"/>
              </a:solidFill>
            </a:endParaRPr>
          </a:p>
          <a:p>
            <a:pPr defTabSz="747713">
              <a:tabLst>
                <a:tab pos="2057400" algn="l"/>
              </a:tabLst>
            </a:pPr>
            <a:r>
              <a:rPr lang="nl-NL" sz="1400" b="1" dirty="0">
                <a:solidFill>
                  <a:schemeClr val="tx1"/>
                </a:solidFill>
              </a:rPr>
              <a:t>	</a:t>
            </a:r>
            <a:r>
              <a:rPr lang="nl-NL" sz="1400" b="1" dirty="0">
                <a:solidFill>
                  <a:schemeClr val="tx1"/>
                </a:solidFill>
                <a:hlinkClick r:id="rId3"/>
              </a:rPr>
              <a:t>https://www.abelswijnen.nl/cantine-lenotti-le-olle-bardolino-	classico-superiore</a:t>
            </a:r>
            <a:endParaRPr lang="nl-NL" sz="1400" b="1" dirty="0">
              <a:solidFill>
                <a:schemeClr val="tx1"/>
              </a:solidFill>
            </a:endParaRPr>
          </a:p>
          <a:p>
            <a:pPr defTabSz="747713">
              <a:tabLst>
                <a:tab pos="2057400" algn="l"/>
              </a:tabLst>
            </a:pPr>
            <a:endParaRPr lang="nl-NL" sz="1400" b="1" dirty="0">
              <a:solidFill>
                <a:schemeClr val="tx1"/>
              </a:solidFill>
            </a:endParaRPr>
          </a:p>
          <a:p>
            <a:pPr defTabSz="719138">
              <a:tabLst>
                <a:tab pos="2057400" algn="l"/>
              </a:tabLst>
            </a:pPr>
            <a:r>
              <a:rPr lang="nl-NL" sz="1900" b="1" dirty="0">
                <a:solidFill>
                  <a:schemeClr val="tx1"/>
                </a:solidFill>
              </a:rPr>
              <a:t>Proefnotitie:	- Droge robijnrode, volle en harmonieuze wijn</a:t>
            </a:r>
          </a:p>
          <a:p>
            <a:pPr defTabSz="719138">
              <a:tabLst>
                <a:tab pos="2057400" algn="l"/>
              </a:tabLst>
            </a:pPr>
            <a:r>
              <a:rPr lang="nl-NL" sz="1900" b="1" dirty="0">
                <a:solidFill>
                  <a:schemeClr val="tx1"/>
                </a:solidFill>
              </a:rPr>
              <a:t>	- Droge, smakelijke, delicate, geurige en kruidige 	   wijn met tonen van rijp fruit</a:t>
            </a:r>
          </a:p>
        </p:txBody>
      </p:sp>
      <p:sp>
        <p:nvSpPr>
          <p:cNvPr id="7" name="Tijdelijke aanduiding voor dianummer 6">
            <a:extLst>
              <a:ext uri="{FF2B5EF4-FFF2-40B4-BE49-F238E27FC236}">
                <a16:creationId xmlns:a16="http://schemas.microsoft.com/office/drawing/2014/main" id="{7DB3DA69-9F5F-4E1B-8DB2-B4671097E151}"/>
              </a:ext>
            </a:extLst>
          </p:cNvPr>
          <p:cNvSpPr>
            <a:spLocks noGrp="1"/>
          </p:cNvSpPr>
          <p:nvPr>
            <p:ph type="sldNum" sz="quarter" idx="12"/>
          </p:nvPr>
        </p:nvSpPr>
        <p:spPr/>
        <p:txBody>
          <a:bodyPr/>
          <a:lstStyle/>
          <a:p>
            <a:fld id="{5327F53E-2E1C-483A-BAAB-42BC038A59CE}" type="slidenum">
              <a:rPr lang="nl-NL" smtClean="0"/>
              <a:t>17</a:t>
            </a:fld>
            <a:endParaRPr lang="nl-NL" dirty="0"/>
          </a:p>
        </p:txBody>
      </p:sp>
      <p:sp>
        <p:nvSpPr>
          <p:cNvPr id="4" name="Tijdelijke aanduiding voor datum 3">
            <a:extLst>
              <a:ext uri="{FF2B5EF4-FFF2-40B4-BE49-F238E27FC236}">
                <a16:creationId xmlns:a16="http://schemas.microsoft.com/office/drawing/2014/main" id="{5B1E9584-D98C-43A0-AE32-31FF259BBB92}"/>
              </a:ext>
            </a:extLst>
          </p:cNvPr>
          <p:cNvSpPr>
            <a:spLocks noGrp="1"/>
          </p:cNvSpPr>
          <p:nvPr>
            <p:ph type="dt" sz="half" idx="10"/>
          </p:nvPr>
        </p:nvSpPr>
        <p:spPr>
          <a:xfrm>
            <a:off x="-324544" y="6351657"/>
            <a:ext cx="2085975" cy="365125"/>
          </a:xfrm>
        </p:spPr>
        <p:txBody>
          <a:bodyPr/>
          <a:lstStyle/>
          <a:p>
            <a:r>
              <a:rPr lang="nl-NL" dirty="0"/>
              <a:t>21-01-2020</a:t>
            </a:r>
          </a:p>
        </p:txBody>
      </p:sp>
    </p:spTree>
    <p:extLst>
      <p:ext uri="{BB962C8B-B14F-4D97-AF65-F5344CB8AC3E}">
        <p14:creationId xmlns:p14="http://schemas.microsoft.com/office/powerpoint/2010/main" val="78877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332656"/>
            <a:ext cx="8928992" cy="504056"/>
          </a:xfrm>
        </p:spPr>
        <p:txBody>
          <a:bodyPr/>
          <a:lstStyle/>
          <a:p>
            <a:r>
              <a:rPr lang="nl-NL" sz="2800" b="1" dirty="0"/>
              <a:t>Wijn 6 - </a:t>
            </a:r>
            <a:r>
              <a:rPr lang="it-IT" sz="2800" b="1" dirty="0"/>
              <a:t>Stefano Accordini Valpolicella Classico 2018</a:t>
            </a:r>
            <a:endParaRPr lang="nl-NL" sz="2800" b="1" dirty="0"/>
          </a:p>
        </p:txBody>
      </p:sp>
      <p:sp>
        <p:nvSpPr>
          <p:cNvPr id="3" name="Tijdelijke aanduiding voor inhoud 2"/>
          <p:cNvSpPr>
            <a:spLocks noGrp="1"/>
          </p:cNvSpPr>
          <p:nvPr>
            <p:ph idx="1"/>
          </p:nvPr>
        </p:nvSpPr>
        <p:spPr>
          <a:xfrm>
            <a:off x="457200" y="1036302"/>
            <a:ext cx="8229600" cy="5320048"/>
          </a:xfrm>
        </p:spPr>
        <p:txBody>
          <a:bodyPr>
            <a:normAutofit fontScale="92500" lnSpcReduction="10000"/>
          </a:bodyPr>
          <a:lstStyle/>
          <a:p>
            <a:pPr>
              <a:tabLst>
                <a:tab pos="2157413" algn="l"/>
              </a:tabLst>
            </a:pPr>
            <a:r>
              <a:rPr lang="nl-NL" sz="1900" b="1" dirty="0">
                <a:solidFill>
                  <a:schemeClr val="tx1"/>
                </a:solidFill>
              </a:rPr>
              <a:t>Regio</a:t>
            </a:r>
            <a:r>
              <a:rPr lang="nl-NL" sz="2100" b="1" dirty="0">
                <a:solidFill>
                  <a:schemeClr val="tx1"/>
                </a:solidFill>
              </a:rPr>
              <a:t>: 	Valpolicella</a:t>
            </a:r>
          </a:p>
          <a:p>
            <a:pPr>
              <a:tabLst>
                <a:tab pos="2157413" algn="l"/>
              </a:tabLst>
            </a:pPr>
            <a:r>
              <a:rPr lang="nl-NL" sz="2100" b="1" dirty="0">
                <a:solidFill>
                  <a:schemeClr val="tx1"/>
                </a:solidFill>
              </a:rPr>
              <a:t>Wijnhuis: 	Azienda Stefano Accordini</a:t>
            </a:r>
          </a:p>
          <a:p>
            <a:pPr>
              <a:tabLst>
                <a:tab pos="2157413" algn="l"/>
              </a:tabLst>
            </a:pPr>
            <a:r>
              <a:rPr lang="nl-NL" sz="2100" b="1" dirty="0">
                <a:solidFill>
                  <a:schemeClr val="tx1"/>
                </a:solidFill>
              </a:rPr>
              <a:t>Druiven: 	</a:t>
            </a:r>
            <a:r>
              <a:rPr lang="it-IT" sz="2100" b="1" dirty="0">
                <a:solidFill>
                  <a:schemeClr val="tx1"/>
                </a:solidFill>
              </a:rPr>
              <a:t>65 % Corvina Veronese, 30 % Rondinella en </a:t>
            </a:r>
          </a:p>
          <a:p>
            <a:pPr marL="1828800" lvl="4" indent="0">
              <a:buNone/>
              <a:tabLst>
                <a:tab pos="2157413" algn="l"/>
              </a:tabLst>
            </a:pPr>
            <a:r>
              <a:rPr lang="it-IT" sz="2100" b="1" dirty="0">
                <a:solidFill>
                  <a:schemeClr val="tx1"/>
                </a:solidFill>
              </a:rPr>
              <a:t>	5 % Molinara</a:t>
            </a:r>
          </a:p>
          <a:p>
            <a:pPr marL="2157413" lvl="4" indent="-1800225">
              <a:buNone/>
              <a:tabLst>
                <a:tab pos="2157413" algn="l"/>
              </a:tabLst>
            </a:pPr>
            <a:r>
              <a:rPr lang="it-IT" sz="2100" b="1" dirty="0">
                <a:solidFill>
                  <a:schemeClr val="tx1"/>
                </a:solidFill>
              </a:rPr>
              <a:t>Ferm / Rijping:  Fermentatie duurt 1 week waarna de wijn wordt overgeheveld  (</a:t>
            </a:r>
            <a:r>
              <a:rPr lang="it-IT" sz="2100" b="1" dirty="0">
                <a:solidFill>
                  <a:schemeClr val="tx1"/>
                </a:solidFill>
                <a:latin typeface="Arial" panose="020B0604020202020204" pitchFamily="34" charset="0"/>
                <a:cs typeface="Arial" panose="020B0604020202020204" pitchFamily="34" charset="0"/>
              </a:rPr>
              <a:t>ʺrackingʺ) in stalen tanks. Na 3-4 maanden wordt de wijn op de fles gezet.</a:t>
            </a:r>
            <a:endParaRPr lang="it-IT" sz="2100" b="1" dirty="0">
              <a:solidFill>
                <a:schemeClr val="tx1"/>
              </a:solidFill>
            </a:endParaRPr>
          </a:p>
          <a:p>
            <a:pPr marL="1828800" lvl="4" indent="-1471613">
              <a:buNone/>
              <a:tabLst>
                <a:tab pos="2157413" algn="l"/>
              </a:tabLst>
            </a:pPr>
            <a:r>
              <a:rPr lang="nl-NL" sz="2100" b="1" dirty="0">
                <a:solidFill>
                  <a:schemeClr val="tx1"/>
                </a:solidFill>
              </a:rPr>
              <a:t>Alcohol:		12,5%</a:t>
            </a:r>
          </a:p>
          <a:p>
            <a:pPr>
              <a:tabLst>
                <a:tab pos="2157413" algn="l"/>
              </a:tabLst>
            </a:pPr>
            <a:r>
              <a:rPr lang="nl-NL" sz="2100" b="1" dirty="0">
                <a:solidFill>
                  <a:schemeClr val="tx1"/>
                </a:solidFill>
              </a:rPr>
              <a:t>Prijs:	€ 10,95</a:t>
            </a:r>
          </a:p>
          <a:p>
            <a:pPr>
              <a:tabLst>
                <a:tab pos="2157413" algn="l"/>
              </a:tabLst>
            </a:pPr>
            <a:r>
              <a:rPr lang="nl-NL" sz="2100" b="1" dirty="0">
                <a:solidFill>
                  <a:schemeClr val="tx1"/>
                </a:solidFill>
              </a:rPr>
              <a:t>Websites:	</a:t>
            </a:r>
            <a:r>
              <a:rPr lang="nl-NL" sz="1500" b="1" dirty="0">
                <a:solidFill>
                  <a:srgbClr val="0070C0"/>
                </a:solidFill>
                <a:hlinkClick r:id="rId2">
                  <a:extLst>
                    <a:ext uri="{A12FA001-AC4F-418D-AE19-62706E023703}">
                      <ahyp:hlinkClr xmlns:ahyp="http://schemas.microsoft.com/office/drawing/2018/hyperlinkcolor" val="tx"/>
                    </a:ext>
                  </a:extLst>
                </a:hlinkClick>
              </a:rPr>
              <a:t>https://www.accordinistefano.it/en/valpolicella-classico</a:t>
            </a:r>
            <a:endParaRPr lang="nl-NL" sz="1500" b="1" dirty="0">
              <a:solidFill>
                <a:srgbClr val="0070C0"/>
              </a:solidFill>
            </a:endParaRPr>
          </a:p>
          <a:p>
            <a:pPr>
              <a:tabLst>
                <a:tab pos="2157413" algn="l"/>
              </a:tabLst>
            </a:pPr>
            <a:r>
              <a:rPr lang="nl-NL" sz="1500" b="1" dirty="0">
                <a:solidFill>
                  <a:srgbClr val="0070C0"/>
                </a:solidFill>
                <a:hlinkClick r:id="rId3">
                  <a:extLst>
                    <a:ext uri="{A12FA001-AC4F-418D-AE19-62706E023703}">
                      <ahyp:hlinkClr xmlns:ahyp="http://schemas.microsoft.com/office/drawing/2018/hyperlinkcolor" val="tx"/>
                    </a:ext>
                  </a:extLst>
                </a:hlinkClick>
              </a:rPr>
              <a:t>	https://www.arentzwijnen.nl/product/stefano-accordini-	valpolicella-classico-2018</a:t>
            </a:r>
            <a:endParaRPr lang="nl-NL" sz="1500" b="1" dirty="0">
              <a:solidFill>
                <a:srgbClr val="0070C0"/>
              </a:solidFill>
            </a:endParaRPr>
          </a:p>
          <a:p>
            <a:pPr marL="1828800" lvl="4" indent="328613">
              <a:buNone/>
              <a:tabLst>
                <a:tab pos="2157413" algn="l"/>
              </a:tabLst>
            </a:pPr>
            <a:endParaRPr lang="nl-NL" b="1" dirty="0">
              <a:solidFill>
                <a:schemeClr val="tx1"/>
              </a:solidFill>
            </a:endParaRPr>
          </a:p>
          <a:p>
            <a:pPr>
              <a:tabLst>
                <a:tab pos="2157413" algn="l"/>
              </a:tabLst>
            </a:pPr>
            <a:r>
              <a:rPr lang="nl-NL" sz="2100" b="1" dirty="0">
                <a:solidFill>
                  <a:schemeClr val="tx1"/>
                </a:solidFill>
              </a:rPr>
              <a:t>Proefnotitie:	Volrode wijn met een pittig en fruitig aroma met 	gekonfijte nuances en een frisse, volle 	smaakaanzet. De afdronk is vol fruit, soepel en 	met lichte tannines.</a:t>
            </a:r>
          </a:p>
        </p:txBody>
      </p:sp>
      <p:sp>
        <p:nvSpPr>
          <p:cNvPr id="7" name="Tijdelijke aanduiding voor dianummer 6">
            <a:extLst>
              <a:ext uri="{FF2B5EF4-FFF2-40B4-BE49-F238E27FC236}">
                <a16:creationId xmlns:a16="http://schemas.microsoft.com/office/drawing/2014/main" id="{AD8858FB-69B3-408A-9C78-51C3171F65E2}"/>
              </a:ext>
            </a:extLst>
          </p:cNvPr>
          <p:cNvSpPr>
            <a:spLocks noGrp="1"/>
          </p:cNvSpPr>
          <p:nvPr>
            <p:ph type="sldNum" sz="quarter" idx="12"/>
          </p:nvPr>
        </p:nvSpPr>
        <p:spPr/>
        <p:txBody>
          <a:bodyPr/>
          <a:lstStyle/>
          <a:p>
            <a:fld id="{5327F53E-2E1C-483A-BAAB-42BC038A59CE}" type="slidenum">
              <a:rPr lang="nl-NL" smtClean="0"/>
              <a:t>18</a:t>
            </a:fld>
            <a:endParaRPr lang="nl-NL" dirty="0"/>
          </a:p>
        </p:txBody>
      </p:sp>
      <p:sp>
        <p:nvSpPr>
          <p:cNvPr id="4" name="Tijdelijke aanduiding voor datum 3">
            <a:extLst>
              <a:ext uri="{FF2B5EF4-FFF2-40B4-BE49-F238E27FC236}">
                <a16:creationId xmlns:a16="http://schemas.microsoft.com/office/drawing/2014/main" id="{B8E62F4F-CB56-4729-B51E-B1FE07083BB6}"/>
              </a:ext>
            </a:extLst>
          </p:cNvPr>
          <p:cNvSpPr>
            <a:spLocks noGrp="1"/>
          </p:cNvSpPr>
          <p:nvPr>
            <p:ph type="dt" sz="half" idx="10"/>
          </p:nvPr>
        </p:nvSpPr>
        <p:spPr>
          <a:xfrm>
            <a:off x="-468560" y="6342781"/>
            <a:ext cx="2085975" cy="365125"/>
          </a:xfrm>
        </p:spPr>
        <p:txBody>
          <a:bodyPr/>
          <a:lstStyle/>
          <a:p>
            <a:r>
              <a:rPr lang="nl-NL" dirty="0"/>
              <a:t>21-01-2020</a:t>
            </a:r>
          </a:p>
        </p:txBody>
      </p:sp>
    </p:spTree>
    <p:extLst>
      <p:ext uri="{BB962C8B-B14F-4D97-AF65-F5344CB8AC3E}">
        <p14:creationId xmlns:p14="http://schemas.microsoft.com/office/powerpoint/2010/main" val="318829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516" y="357739"/>
            <a:ext cx="8712968" cy="525897"/>
          </a:xfrm>
        </p:spPr>
        <p:txBody>
          <a:bodyPr/>
          <a:lstStyle/>
          <a:p>
            <a:r>
              <a:rPr lang="nl-NL" sz="2400" b="1" dirty="0"/>
              <a:t>Wijn 7 – Zenato Valpolicella DOC Classico Superiore 2016</a:t>
            </a:r>
          </a:p>
        </p:txBody>
      </p:sp>
      <p:sp>
        <p:nvSpPr>
          <p:cNvPr id="3" name="Tijdelijke aanduiding voor inhoud 2"/>
          <p:cNvSpPr>
            <a:spLocks noGrp="1"/>
          </p:cNvSpPr>
          <p:nvPr>
            <p:ph idx="1"/>
          </p:nvPr>
        </p:nvSpPr>
        <p:spPr>
          <a:xfrm>
            <a:off x="457200" y="980728"/>
            <a:ext cx="8229600" cy="5375622"/>
          </a:xfrm>
        </p:spPr>
        <p:txBody>
          <a:bodyPr>
            <a:normAutofit fontScale="85000" lnSpcReduction="20000"/>
          </a:bodyPr>
          <a:lstStyle/>
          <a:p>
            <a:pPr>
              <a:lnSpc>
                <a:spcPct val="120000"/>
              </a:lnSpc>
              <a:tabLst>
                <a:tab pos="2157413" algn="l"/>
              </a:tabLst>
            </a:pPr>
            <a:r>
              <a:rPr lang="nl-NL" sz="2100" b="1" dirty="0">
                <a:solidFill>
                  <a:schemeClr val="tx1"/>
                </a:solidFill>
              </a:rPr>
              <a:t>Regio: 	Valpolicella</a:t>
            </a:r>
          </a:p>
          <a:p>
            <a:pPr>
              <a:lnSpc>
                <a:spcPct val="120000"/>
              </a:lnSpc>
              <a:tabLst>
                <a:tab pos="2157413" algn="l"/>
              </a:tabLst>
            </a:pPr>
            <a:r>
              <a:rPr lang="nl-NL" sz="2100" b="1" dirty="0">
                <a:solidFill>
                  <a:schemeClr val="tx1"/>
                </a:solidFill>
              </a:rPr>
              <a:t>Wijnhuis: 	</a:t>
            </a:r>
            <a:r>
              <a:rPr lang="it-IT" sz="2100" b="1" dirty="0">
                <a:solidFill>
                  <a:schemeClr val="tx1"/>
                </a:solidFill>
              </a:rPr>
              <a:t>Zenato Azienda Vitivinicola S.r.l.</a:t>
            </a:r>
          </a:p>
          <a:p>
            <a:pPr>
              <a:lnSpc>
                <a:spcPct val="120000"/>
              </a:lnSpc>
              <a:tabLst>
                <a:tab pos="2157413" algn="l"/>
              </a:tabLst>
            </a:pPr>
            <a:r>
              <a:rPr lang="nl-NL" sz="2100" b="1" dirty="0">
                <a:solidFill>
                  <a:schemeClr val="tx1"/>
                </a:solidFill>
              </a:rPr>
              <a:t>Druiven: 	85 % Corvina Veronese, 10 % Rondinella en 5 % 	Corvinone of 10 % Sangiovese</a:t>
            </a:r>
          </a:p>
          <a:p>
            <a:pPr>
              <a:lnSpc>
                <a:spcPct val="120000"/>
              </a:lnSpc>
              <a:tabLst>
                <a:tab pos="2157413" algn="l"/>
              </a:tabLst>
            </a:pPr>
            <a:r>
              <a:rPr lang="nl-NL" sz="2100" b="1" dirty="0">
                <a:solidFill>
                  <a:schemeClr val="tx1"/>
                </a:solidFill>
              </a:rPr>
              <a:t>Ferm / Rijping: 	10 dagen fermentatie in roestvrij stalen tanks 	waarna de schillen worden gescheiden van de 	wijn door zachte persing. Rijping op eiken houten 	vaten gedurende 12 maanden</a:t>
            </a:r>
          </a:p>
          <a:p>
            <a:pPr>
              <a:lnSpc>
                <a:spcPct val="120000"/>
              </a:lnSpc>
              <a:tabLst>
                <a:tab pos="2157413" algn="l"/>
              </a:tabLst>
            </a:pPr>
            <a:r>
              <a:rPr lang="nl-NL" sz="2100" b="1" dirty="0">
                <a:solidFill>
                  <a:schemeClr val="tx1"/>
                </a:solidFill>
              </a:rPr>
              <a:t>Alcohol:	13,5%</a:t>
            </a:r>
          </a:p>
          <a:p>
            <a:pPr>
              <a:lnSpc>
                <a:spcPct val="120000"/>
              </a:lnSpc>
              <a:tabLst>
                <a:tab pos="2157413" algn="l"/>
              </a:tabLst>
            </a:pPr>
            <a:r>
              <a:rPr lang="nl-NL" sz="2100" b="1" dirty="0">
                <a:solidFill>
                  <a:schemeClr val="tx1"/>
                </a:solidFill>
              </a:rPr>
              <a:t>Prijs: 	€ 9,99</a:t>
            </a:r>
          </a:p>
          <a:p>
            <a:pPr>
              <a:lnSpc>
                <a:spcPct val="120000"/>
              </a:lnSpc>
              <a:tabLst>
                <a:tab pos="2157413" algn="l"/>
              </a:tabLst>
            </a:pPr>
            <a:r>
              <a:rPr lang="nl-NL" sz="2100" b="1" dirty="0">
                <a:solidFill>
                  <a:schemeClr val="tx1"/>
                </a:solidFill>
              </a:rPr>
              <a:t>Websites:</a:t>
            </a:r>
            <a:r>
              <a:rPr lang="nl-NL" b="1" dirty="0">
                <a:solidFill>
                  <a:schemeClr val="tx1"/>
                </a:solidFill>
              </a:rPr>
              <a:t>	</a:t>
            </a:r>
            <a:r>
              <a:rPr lang="nl-NL" sz="1500" b="1" dirty="0">
                <a:solidFill>
                  <a:srgbClr val="0070C0"/>
                </a:solidFill>
                <a:hlinkClick r:id="rId2">
                  <a:extLst>
                    <a:ext uri="{A12FA001-AC4F-418D-AE19-62706E023703}">
                      <ahyp:hlinkClr xmlns:ahyp="http://schemas.microsoft.com/office/drawing/2018/hyperlinkcolor" val="tx"/>
                    </a:ext>
                  </a:extLst>
                </a:hlinkClick>
              </a:rPr>
              <a:t>http://www.zenato.it/en/costalunga-valpolicella-classico-superiore-	doc.html</a:t>
            </a:r>
            <a:endParaRPr lang="nl-NL" sz="1500" b="1" dirty="0">
              <a:solidFill>
                <a:srgbClr val="0070C0"/>
              </a:solidFill>
            </a:endParaRPr>
          </a:p>
          <a:p>
            <a:pPr marL="1828800" lvl="4" indent="0">
              <a:buNone/>
              <a:tabLst>
                <a:tab pos="2157413" algn="l"/>
              </a:tabLst>
            </a:pPr>
            <a:r>
              <a:rPr lang="nl-NL" sz="1500" b="1" dirty="0">
                <a:solidFill>
                  <a:srgbClr val="0070C0"/>
                </a:solidFill>
                <a:hlinkClick r:id="rId3">
                  <a:extLst>
                    <a:ext uri="{A12FA001-AC4F-418D-AE19-62706E023703}">
                      <ahyp:hlinkClr xmlns:ahyp="http://schemas.microsoft.com/office/drawing/2018/hyperlinkcolor" val="tx"/>
                    </a:ext>
                  </a:extLst>
                </a:hlinkClick>
              </a:rPr>
              <a:t>	https://wijnhuisdeurne.nl/zenato-valpolicella-superiore</a:t>
            </a:r>
            <a:br>
              <a:rPr lang="nl-NL" sz="1500" b="1" dirty="0">
                <a:solidFill>
                  <a:schemeClr val="tx1"/>
                </a:solidFill>
              </a:rPr>
            </a:br>
            <a:endParaRPr lang="nl-NL" sz="1500" b="1" dirty="0">
              <a:solidFill>
                <a:schemeClr val="tx1"/>
              </a:solidFill>
            </a:endParaRPr>
          </a:p>
          <a:p>
            <a:pPr>
              <a:tabLst>
                <a:tab pos="2157413" algn="l"/>
              </a:tabLst>
            </a:pPr>
            <a:r>
              <a:rPr lang="nl-NL" sz="2100" b="1" dirty="0">
                <a:solidFill>
                  <a:schemeClr val="tx1"/>
                </a:solidFill>
              </a:rPr>
              <a:t>Proefnotitie:	Een robijnrode wijn met in de neus delicate geuren 	van kersen, wilde (maraschino) kersen, bosvruchten 	en kruiden. In de mond droog, mineralig en fluwelig 	met zachte tannines en veel body. Mooi in balans 	en een fluwelige afdronk</a:t>
            </a:r>
          </a:p>
        </p:txBody>
      </p:sp>
      <p:sp>
        <p:nvSpPr>
          <p:cNvPr id="7" name="Tijdelijke aanduiding voor dianummer 6">
            <a:extLst>
              <a:ext uri="{FF2B5EF4-FFF2-40B4-BE49-F238E27FC236}">
                <a16:creationId xmlns:a16="http://schemas.microsoft.com/office/drawing/2014/main" id="{2CA4F6B0-DA6D-4555-B6FB-57273596BBBB}"/>
              </a:ext>
            </a:extLst>
          </p:cNvPr>
          <p:cNvSpPr>
            <a:spLocks noGrp="1"/>
          </p:cNvSpPr>
          <p:nvPr>
            <p:ph type="sldNum" sz="quarter" idx="12"/>
          </p:nvPr>
        </p:nvSpPr>
        <p:spPr/>
        <p:txBody>
          <a:bodyPr/>
          <a:lstStyle/>
          <a:p>
            <a:fld id="{5327F53E-2E1C-483A-BAAB-42BC038A59CE}" type="slidenum">
              <a:rPr lang="nl-NL" smtClean="0"/>
              <a:t>19</a:t>
            </a:fld>
            <a:endParaRPr lang="nl-NL" dirty="0"/>
          </a:p>
        </p:txBody>
      </p:sp>
      <p:sp>
        <p:nvSpPr>
          <p:cNvPr id="4" name="Tijdelijke aanduiding voor datum 3">
            <a:extLst>
              <a:ext uri="{FF2B5EF4-FFF2-40B4-BE49-F238E27FC236}">
                <a16:creationId xmlns:a16="http://schemas.microsoft.com/office/drawing/2014/main" id="{0D17C6E6-1391-458D-B7CB-477C918E0D2A}"/>
              </a:ext>
            </a:extLst>
          </p:cNvPr>
          <p:cNvSpPr>
            <a:spLocks noGrp="1"/>
          </p:cNvSpPr>
          <p:nvPr>
            <p:ph type="dt" sz="half" idx="10"/>
          </p:nvPr>
        </p:nvSpPr>
        <p:spPr>
          <a:xfrm>
            <a:off x="-468560" y="6356350"/>
            <a:ext cx="2085975" cy="365125"/>
          </a:xfrm>
        </p:spPr>
        <p:txBody>
          <a:bodyPr/>
          <a:lstStyle/>
          <a:p>
            <a:r>
              <a:rPr lang="nl-NL" dirty="0"/>
              <a:t>21-01-2020</a:t>
            </a:r>
          </a:p>
        </p:txBody>
      </p:sp>
    </p:spTree>
    <p:extLst>
      <p:ext uri="{BB962C8B-B14F-4D97-AF65-F5344CB8AC3E}">
        <p14:creationId xmlns:p14="http://schemas.microsoft.com/office/powerpoint/2010/main" val="104761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376" y="389535"/>
            <a:ext cx="8147248" cy="933264"/>
          </a:xfrm>
        </p:spPr>
        <p:txBody>
          <a:bodyPr/>
          <a:lstStyle/>
          <a:p>
            <a:r>
              <a:rPr lang="nl-NL" b="1" dirty="0"/>
              <a:t>Italië - Veneto wijnen</a:t>
            </a:r>
          </a:p>
        </p:txBody>
      </p:sp>
      <p:pic>
        <p:nvPicPr>
          <p:cNvPr id="8" name="Afbeelding 7">
            <a:extLst>
              <a:ext uri="{FF2B5EF4-FFF2-40B4-BE49-F238E27FC236}">
                <a16:creationId xmlns:a16="http://schemas.microsoft.com/office/drawing/2014/main" id="{8B025A3B-A0E5-4C6B-9A2B-B805984877B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66515" y="1846108"/>
            <a:ext cx="6236123" cy="4692018"/>
          </a:xfrm>
          <a:prstGeom prst="rect">
            <a:avLst/>
          </a:prstGeom>
          <a:noFill/>
          <a:ln>
            <a:noFill/>
          </a:ln>
        </p:spPr>
      </p:pic>
      <p:grpSp>
        <p:nvGrpSpPr>
          <p:cNvPr id="39" name="Groep 38">
            <a:extLst>
              <a:ext uri="{FF2B5EF4-FFF2-40B4-BE49-F238E27FC236}">
                <a16:creationId xmlns:a16="http://schemas.microsoft.com/office/drawing/2014/main" id="{67AB33F4-7FAF-444B-9B3E-EFF1BC687972}"/>
              </a:ext>
            </a:extLst>
          </p:cNvPr>
          <p:cNvGrpSpPr/>
          <p:nvPr/>
        </p:nvGrpSpPr>
        <p:grpSpPr>
          <a:xfrm>
            <a:off x="647971" y="1741248"/>
            <a:ext cx="7189996" cy="4427970"/>
            <a:chOff x="56491" y="1811979"/>
            <a:chExt cx="7189996" cy="4427970"/>
          </a:xfrm>
        </p:grpSpPr>
        <p:sp>
          <p:nvSpPr>
            <p:cNvPr id="3" name="Rechthoek 2">
              <a:extLst>
                <a:ext uri="{FF2B5EF4-FFF2-40B4-BE49-F238E27FC236}">
                  <a16:creationId xmlns:a16="http://schemas.microsoft.com/office/drawing/2014/main" id="{7012E40E-99C8-42FB-BF7F-4BDF5B8C3905}"/>
                </a:ext>
              </a:extLst>
            </p:cNvPr>
            <p:cNvSpPr/>
            <p:nvPr/>
          </p:nvSpPr>
          <p:spPr>
            <a:xfrm>
              <a:off x="4860032" y="4941168"/>
              <a:ext cx="936104" cy="360040"/>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rgbClr val="FF0000"/>
                  </a:solidFill>
                </a:rPr>
                <a:t>Venetië</a:t>
              </a:r>
              <a:endParaRPr lang="nl-NL" sz="900" b="1" dirty="0">
                <a:solidFill>
                  <a:srgbClr val="FF0000"/>
                </a:solidFill>
              </a:endParaRPr>
            </a:p>
          </p:txBody>
        </p:sp>
        <p:sp>
          <p:nvSpPr>
            <p:cNvPr id="9" name="Rechthoek 8">
              <a:extLst>
                <a:ext uri="{FF2B5EF4-FFF2-40B4-BE49-F238E27FC236}">
                  <a16:creationId xmlns:a16="http://schemas.microsoft.com/office/drawing/2014/main" id="{ED686FF4-093F-4135-9901-C89249F24339}"/>
                </a:ext>
              </a:extLst>
            </p:cNvPr>
            <p:cNvSpPr/>
            <p:nvPr/>
          </p:nvSpPr>
          <p:spPr>
            <a:xfrm>
              <a:off x="1115616" y="4797152"/>
              <a:ext cx="936104" cy="360040"/>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solidFill>
                    <a:srgbClr val="FF0000"/>
                  </a:solidFill>
                </a:rPr>
                <a:t>Verona</a:t>
              </a:r>
              <a:endParaRPr lang="nl-NL" sz="900" b="1" dirty="0">
                <a:solidFill>
                  <a:srgbClr val="FF0000"/>
                </a:solidFill>
              </a:endParaRPr>
            </a:p>
          </p:txBody>
        </p:sp>
        <p:cxnSp>
          <p:nvCxnSpPr>
            <p:cNvPr id="12" name="Rechte verbindingslijn met pijl 11">
              <a:extLst>
                <a:ext uri="{FF2B5EF4-FFF2-40B4-BE49-F238E27FC236}">
                  <a16:creationId xmlns:a16="http://schemas.microsoft.com/office/drawing/2014/main" id="{CC6ABA8D-40F4-4894-BE7A-D25A3A13F334}"/>
                </a:ext>
              </a:extLst>
            </p:cNvPr>
            <p:cNvCxnSpPr/>
            <p:nvPr/>
          </p:nvCxnSpPr>
          <p:spPr>
            <a:xfrm>
              <a:off x="1258503" y="3541909"/>
              <a:ext cx="216024"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hthoek 12">
              <a:extLst>
                <a:ext uri="{FF2B5EF4-FFF2-40B4-BE49-F238E27FC236}">
                  <a16:creationId xmlns:a16="http://schemas.microsoft.com/office/drawing/2014/main" id="{5C5F4A41-4956-4EF5-A013-6494F776937C}"/>
                </a:ext>
              </a:extLst>
            </p:cNvPr>
            <p:cNvSpPr/>
            <p:nvPr/>
          </p:nvSpPr>
          <p:spPr>
            <a:xfrm>
              <a:off x="798882" y="3184896"/>
              <a:ext cx="1177758" cy="36512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tx1"/>
                  </a:solidFill>
                </a:rPr>
                <a:t>24. </a:t>
              </a:r>
              <a:r>
                <a:rPr lang="nl-NL" sz="1200" b="1" dirty="0">
                  <a:solidFill>
                    <a:schemeClr val="tx1"/>
                  </a:solidFill>
                </a:rPr>
                <a:t>Bardolino</a:t>
              </a:r>
              <a:endParaRPr lang="nl-NL" sz="1100" b="1" dirty="0">
                <a:solidFill>
                  <a:schemeClr val="tx1"/>
                </a:solidFill>
              </a:endParaRPr>
            </a:p>
          </p:txBody>
        </p:sp>
        <p:cxnSp>
          <p:nvCxnSpPr>
            <p:cNvPr id="18" name="Rechte verbindingslijn met pijl 17">
              <a:extLst>
                <a:ext uri="{FF2B5EF4-FFF2-40B4-BE49-F238E27FC236}">
                  <a16:creationId xmlns:a16="http://schemas.microsoft.com/office/drawing/2014/main" id="{2A4358E6-67FF-4008-BDBF-EA7375B31723}"/>
                </a:ext>
              </a:extLst>
            </p:cNvPr>
            <p:cNvCxnSpPr>
              <a:cxnSpLocks/>
            </p:cNvCxnSpPr>
            <p:nvPr/>
          </p:nvCxnSpPr>
          <p:spPr>
            <a:xfrm flipH="1">
              <a:off x="1976640" y="2675364"/>
              <a:ext cx="576064" cy="1733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hthoek 19">
              <a:extLst>
                <a:ext uri="{FF2B5EF4-FFF2-40B4-BE49-F238E27FC236}">
                  <a16:creationId xmlns:a16="http://schemas.microsoft.com/office/drawing/2014/main" id="{6FA5EEF0-183E-403E-B5CC-F15C05E38789}"/>
                </a:ext>
              </a:extLst>
            </p:cNvPr>
            <p:cNvSpPr/>
            <p:nvPr/>
          </p:nvSpPr>
          <p:spPr>
            <a:xfrm>
              <a:off x="1976640" y="2550047"/>
              <a:ext cx="1008112" cy="36512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tx1"/>
                  </a:solidFill>
                </a:rPr>
                <a:t>Valpolicella</a:t>
              </a:r>
              <a:endParaRPr lang="nl-NL" sz="1000" b="1" dirty="0">
                <a:solidFill>
                  <a:schemeClr val="tx1"/>
                </a:solidFill>
              </a:endParaRPr>
            </a:p>
          </p:txBody>
        </p:sp>
        <p:sp>
          <p:nvSpPr>
            <p:cNvPr id="21" name="Rechthoek 20">
              <a:extLst>
                <a:ext uri="{FF2B5EF4-FFF2-40B4-BE49-F238E27FC236}">
                  <a16:creationId xmlns:a16="http://schemas.microsoft.com/office/drawing/2014/main" id="{54CA17AD-9466-4E6A-BF98-8D634E48257F}"/>
                </a:ext>
              </a:extLst>
            </p:cNvPr>
            <p:cNvSpPr/>
            <p:nvPr/>
          </p:nvSpPr>
          <p:spPr>
            <a:xfrm>
              <a:off x="2984752" y="1811979"/>
              <a:ext cx="1008112" cy="36512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b="1" dirty="0">
                  <a:solidFill>
                    <a:schemeClr val="tx1"/>
                  </a:solidFill>
                </a:rPr>
                <a:t>31. </a:t>
              </a:r>
              <a:r>
                <a:rPr lang="nl-NL" sz="1200" b="1" dirty="0">
                  <a:solidFill>
                    <a:schemeClr val="tx1"/>
                  </a:solidFill>
                </a:rPr>
                <a:t>Prosecco</a:t>
              </a:r>
              <a:endParaRPr lang="nl-NL" sz="1000" b="1" dirty="0">
                <a:solidFill>
                  <a:schemeClr val="tx1"/>
                </a:solidFill>
              </a:endParaRPr>
            </a:p>
          </p:txBody>
        </p:sp>
        <p:cxnSp>
          <p:nvCxnSpPr>
            <p:cNvPr id="23" name="Rechte verbindingslijn met pijl 22">
              <a:extLst>
                <a:ext uri="{FF2B5EF4-FFF2-40B4-BE49-F238E27FC236}">
                  <a16:creationId xmlns:a16="http://schemas.microsoft.com/office/drawing/2014/main" id="{E9919AF4-10DC-4472-92BC-B174E4388672}"/>
                </a:ext>
              </a:extLst>
            </p:cNvPr>
            <p:cNvCxnSpPr>
              <a:cxnSpLocks/>
            </p:cNvCxnSpPr>
            <p:nvPr/>
          </p:nvCxnSpPr>
          <p:spPr>
            <a:xfrm>
              <a:off x="3393344" y="2216418"/>
              <a:ext cx="417123" cy="1333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hoek 24">
              <a:extLst>
                <a:ext uri="{FF2B5EF4-FFF2-40B4-BE49-F238E27FC236}">
                  <a16:creationId xmlns:a16="http://schemas.microsoft.com/office/drawing/2014/main" id="{451B55D4-2458-4B18-9716-D45372D53D38}"/>
                </a:ext>
              </a:extLst>
            </p:cNvPr>
            <p:cNvSpPr/>
            <p:nvPr/>
          </p:nvSpPr>
          <p:spPr>
            <a:xfrm>
              <a:off x="2051720" y="5874824"/>
              <a:ext cx="1008112" cy="36512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rPr>
                <a:t>Soave</a:t>
              </a:r>
            </a:p>
          </p:txBody>
        </p:sp>
        <p:cxnSp>
          <p:nvCxnSpPr>
            <p:cNvPr id="29" name="Rechte verbindingslijn met pijl 28">
              <a:extLst>
                <a:ext uri="{FF2B5EF4-FFF2-40B4-BE49-F238E27FC236}">
                  <a16:creationId xmlns:a16="http://schemas.microsoft.com/office/drawing/2014/main" id="{03B17FFF-3E13-4ABA-B665-E26BC2AD33CE}"/>
                </a:ext>
              </a:extLst>
            </p:cNvPr>
            <p:cNvCxnSpPr>
              <a:cxnSpLocks/>
            </p:cNvCxnSpPr>
            <p:nvPr/>
          </p:nvCxnSpPr>
          <p:spPr>
            <a:xfrm flipV="1">
              <a:off x="2480696" y="5301208"/>
              <a:ext cx="0" cy="573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hthoek 30">
              <a:extLst>
                <a:ext uri="{FF2B5EF4-FFF2-40B4-BE49-F238E27FC236}">
                  <a16:creationId xmlns:a16="http://schemas.microsoft.com/office/drawing/2014/main" id="{F7B1F274-0579-4CE0-AF8B-87C5C71F8ECD}"/>
                </a:ext>
              </a:extLst>
            </p:cNvPr>
            <p:cNvSpPr/>
            <p:nvPr/>
          </p:nvSpPr>
          <p:spPr>
            <a:xfrm>
              <a:off x="56491" y="3900340"/>
              <a:ext cx="1008112" cy="36512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rPr>
                <a:t>Lugana</a:t>
              </a:r>
              <a:endParaRPr lang="nl-NL" sz="1000" b="1" dirty="0">
                <a:solidFill>
                  <a:schemeClr val="tx1"/>
                </a:solidFill>
              </a:endParaRPr>
            </a:p>
          </p:txBody>
        </p:sp>
        <p:cxnSp>
          <p:nvCxnSpPr>
            <p:cNvPr id="33" name="Rechte verbindingslijn met pijl 32">
              <a:extLst>
                <a:ext uri="{FF2B5EF4-FFF2-40B4-BE49-F238E27FC236}">
                  <a16:creationId xmlns:a16="http://schemas.microsoft.com/office/drawing/2014/main" id="{5009EFB1-C446-4BC6-A3D6-906AC081FA90}"/>
                </a:ext>
              </a:extLst>
            </p:cNvPr>
            <p:cNvCxnSpPr>
              <a:cxnSpLocks/>
            </p:cNvCxnSpPr>
            <p:nvPr/>
          </p:nvCxnSpPr>
          <p:spPr>
            <a:xfrm>
              <a:off x="777700" y="4261201"/>
              <a:ext cx="500984" cy="256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E5ED839F-8470-4101-8649-D964CF697C85}"/>
                </a:ext>
              </a:extLst>
            </p:cNvPr>
            <p:cNvSpPr/>
            <p:nvPr/>
          </p:nvSpPr>
          <p:spPr>
            <a:xfrm>
              <a:off x="6238375" y="3417154"/>
              <a:ext cx="1008112" cy="36512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rPr>
                <a:t>Friuli</a:t>
              </a:r>
              <a:endParaRPr lang="nl-NL" sz="1000" b="1" dirty="0">
                <a:solidFill>
                  <a:schemeClr val="tx1"/>
                </a:solidFill>
              </a:endParaRPr>
            </a:p>
          </p:txBody>
        </p:sp>
        <p:cxnSp>
          <p:nvCxnSpPr>
            <p:cNvPr id="36" name="Rechte verbindingslijn met pijl 35">
              <a:extLst>
                <a:ext uri="{FF2B5EF4-FFF2-40B4-BE49-F238E27FC236}">
                  <a16:creationId xmlns:a16="http://schemas.microsoft.com/office/drawing/2014/main" id="{80009BB6-9C4A-41A2-827B-8B4EA51378D5}"/>
                </a:ext>
              </a:extLst>
            </p:cNvPr>
            <p:cNvCxnSpPr>
              <a:cxnSpLocks/>
            </p:cNvCxnSpPr>
            <p:nvPr/>
          </p:nvCxnSpPr>
          <p:spPr>
            <a:xfrm flipH="1">
              <a:off x="6156176" y="3791175"/>
              <a:ext cx="435122" cy="425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 name="Tijdelijke aanduiding voor dianummer 4">
            <a:extLst>
              <a:ext uri="{FF2B5EF4-FFF2-40B4-BE49-F238E27FC236}">
                <a16:creationId xmlns:a16="http://schemas.microsoft.com/office/drawing/2014/main" id="{D317F259-0B4B-4AA9-9DEE-3AA32CDD1F2D}"/>
              </a:ext>
            </a:extLst>
          </p:cNvPr>
          <p:cNvSpPr>
            <a:spLocks noGrp="1"/>
          </p:cNvSpPr>
          <p:nvPr>
            <p:ph type="sldNum" sz="quarter" idx="12"/>
          </p:nvPr>
        </p:nvSpPr>
        <p:spPr/>
        <p:txBody>
          <a:bodyPr/>
          <a:lstStyle/>
          <a:p>
            <a:fld id="{5327F53E-2E1C-483A-BAAB-42BC038A59CE}" type="slidenum">
              <a:rPr lang="nl-NL" smtClean="0"/>
              <a:t>2</a:t>
            </a:fld>
            <a:endParaRPr lang="nl-NL" dirty="0"/>
          </a:p>
        </p:txBody>
      </p:sp>
      <p:sp>
        <p:nvSpPr>
          <p:cNvPr id="4" name="Tijdelijke aanduiding voor datum 3">
            <a:extLst>
              <a:ext uri="{FF2B5EF4-FFF2-40B4-BE49-F238E27FC236}">
                <a16:creationId xmlns:a16="http://schemas.microsoft.com/office/drawing/2014/main" id="{29ACCFC9-16BD-47FE-BC39-9D07EB02987C}"/>
              </a:ext>
            </a:extLst>
          </p:cNvPr>
          <p:cNvSpPr>
            <a:spLocks noGrp="1"/>
          </p:cNvSpPr>
          <p:nvPr>
            <p:ph type="dt" sz="half" idx="10"/>
          </p:nvPr>
        </p:nvSpPr>
        <p:spPr>
          <a:xfrm>
            <a:off x="-368128" y="6356350"/>
            <a:ext cx="2085975" cy="365125"/>
          </a:xfrm>
        </p:spPr>
        <p:txBody>
          <a:bodyPr/>
          <a:lstStyle/>
          <a:p>
            <a:r>
              <a:rPr lang="nl-NL" dirty="0"/>
              <a:t>21-01-2020</a:t>
            </a:r>
          </a:p>
        </p:txBody>
      </p:sp>
    </p:spTree>
    <p:extLst>
      <p:ext uri="{BB962C8B-B14F-4D97-AF65-F5344CB8AC3E}">
        <p14:creationId xmlns:p14="http://schemas.microsoft.com/office/powerpoint/2010/main" val="106419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246847"/>
            <a:ext cx="8784976" cy="504056"/>
          </a:xfrm>
        </p:spPr>
        <p:txBody>
          <a:bodyPr/>
          <a:lstStyle/>
          <a:p>
            <a:r>
              <a:rPr lang="nl-NL" sz="2300" b="1" dirty="0"/>
              <a:t>Wijn 8 - </a:t>
            </a:r>
            <a:r>
              <a:rPr lang="it-IT" sz="2300" b="1" dirty="0"/>
              <a:t>Amarone della Valpolicella Classi</a:t>
            </a:r>
            <a:r>
              <a:rPr lang="it-IT" sz="2300" b="1" dirty="0">
                <a:solidFill>
                  <a:srgbClr val="0070C0"/>
                </a:solidFill>
              </a:rPr>
              <a:t>co DOCG </a:t>
            </a:r>
            <a:r>
              <a:rPr lang="it-IT" sz="2300" b="1" dirty="0"/>
              <a:t>Veneto 2015</a:t>
            </a:r>
            <a:endParaRPr lang="nl-NL" sz="2300" b="1" dirty="0"/>
          </a:p>
        </p:txBody>
      </p:sp>
      <p:sp>
        <p:nvSpPr>
          <p:cNvPr id="3" name="Tijdelijke aanduiding voor inhoud 2"/>
          <p:cNvSpPr>
            <a:spLocks noGrp="1"/>
          </p:cNvSpPr>
          <p:nvPr>
            <p:ph idx="1"/>
          </p:nvPr>
        </p:nvSpPr>
        <p:spPr>
          <a:xfrm>
            <a:off x="457200" y="908720"/>
            <a:ext cx="8229600" cy="5447630"/>
          </a:xfrm>
        </p:spPr>
        <p:txBody>
          <a:bodyPr>
            <a:normAutofit lnSpcReduction="10000"/>
          </a:bodyPr>
          <a:lstStyle/>
          <a:p>
            <a:pPr>
              <a:tabLst>
                <a:tab pos="2157413" algn="l"/>
              </a:tabLst>
            </a:pPr>
            <a:r>
              <a:rPr lang="nl-NL" sz="1900" b="1" dirty="0">
                <a:solidFill>
                  <a:schemeClr val="tx1"/>
                </a:solidFill>
              </a:rPr>
              <a:t>Regio: 	Valpolicella</a:t>
            </a:r>
          </a:p>
          <a:p>
            <a:pPr>
              <a:tabLst>
                <a:tab pos="2157413" algn="l"/>
              </a:tabLst>
            </a:pPr>
            <a:r>
              <a:rPr lang="nl-NL" sz="1900" b="1" dirty="0">
                <a:solidFill>
                  <a:schemeClr val="tx1"/>
                </a:solidFill>
              </a:rPr>
              <a:t>Wijnhuis: 	Azienda Agricola Viviani</a:t>
            </a:r>
          </a:p>
          <a:p>
            <a:pPr>
              <a:tabLst>
                <a:tab pos="2157413" algn="l"/>
              </a:tabLst>
            </a:pPr>
            <a:r>
              <a:rPr lang="nl-NL" sz="1900" b="1" dirty="0">
                <a:solidFill>
                  <a:schemeClr val="tx1"/>
                </a:solidFill>
              </a:rPr>
              <a:t>Druiven: 	70 % Corvina Veronese en 30 % Rondinello</a:t>
            </a:r>
          </a:p>
          <a:p>
            <a:pPr>
              <a:tabLst>
                <a:tab pos="2157413" algn="l"/>
              </a:tabLst>
            </a:pPr>
            <a:r>
              <a:rPr lang="nl-NL" sz="1900" b="1" dirty="0">
                <a:solidFill>
                  <a:schemeClr val="tx1"/>
                </a:solidFill>
              </a:rPr>
              <a:t>Ferm / Rijping:	De wijn heeft 3 jaar gerijpt op nieuw Frans eiken 	en nog 6 maanden op de fles.</a:t>
            </a:r>
          </a:p>
          <a:p>
            <a:pPr>
              <a:tabLst>
                <a:tab pos="2157413" algn="l"/>
              </a:tabLst>
            </a:pPr>
            <a:r>
              <a:rPr lang="nl-NL" sz="1900" b="1" dirty="0">
                <a:solidFill>
                  <a:schemeClr val="tx1"/>
                </a:solidFill>
              </a:rPr>
              <a:t>Alcohol:	15,5%</a:t>
            </a:r>
          </a:p>
          <a:p>
            <a:pPr>
              <a:tabLst>
                <a:tab pos="2157413" algn="l"/>
              </a:tabLst>
            </a:pPr>
            <a:r>
              <a:rPr lang="nl-NL" sz="1900" b="1" dirty="0">
                <a:solidFill>
                  <a:schemeClr val="tx1"/>
                </a:solidFill>
              </a:rPr>
              <a:t>Prijs: 	€ 59,50</a:t>
            </a:r>
          </a:p>
          <a:p>
            <a:pPr>
              <a:tabLst>
                <a:tab pos="2157413" algn="l"/>
              </a:tabLst>
            </a:pPr>
            <a:r>
              <a:rPr lang="nl-NL" sz="1900" b="1" dirty="0">
                <a:solidFill>
                  <a:schemeClr val="tx1"/>
                </a:solidFill>
              </a:rPr>
              <a:t>Websites:</a:t>
            </a:r>
            <a:r>
              <a:rPr lang="nl-NL" b="1" dirty="0">
                <a:solidFill>
                  <a:schemeClr val="tx1"/>
                </a:solidFill>
              </a:rPr>
              <a:t>	</a:t>
            </a:r>
            <a:r>
              <a:rPr lang="nl-NL" sz="1500" b="1" dirty="0">
                <a:solidFill>
                  <a:schemeClr val="tx1"/>
                </a:solidFill>
                <a:hlinkClick r:id="rId2"/>
              </a:rPr>
              <a:t>https://www.cantinaviviani.com/en/vini/cantina-viviani-	claudio-amarone-valpolicella-2013-13</a:t>
            </a:r>
            <a:br>
              <a:rPr lang="nl-NL" sz="1500" b="1" dirty="0">
                <a:solidFill>
                  <a:schemeClr val="tx1"/>
                </a:solidFill>
              </a:rPr>
            </a:br>
            <a:br>
              <a:rPr lang="nl-NL" sz="1500" b="1" dirty="0">
                <a:solidFill>
                  <a:schemeClr val="tx1"/>
                </a:solidFill>
              </a:rPr>
            </a:br>
            <a:r>
              <a:rPr lang="nl-NL" sz="1500" b="1" dirty="0">
                <a:solidFill>
                  <a:schemeClr val="tx1"/>
                </a:solidFill>
                <a:hlinkClick r:id="rId3"/>
              </a:rPr>
              <a:t>	https://shop.kasteelhoeve.nl/amarone-della-valpolicella-	classico-docg</a:t>
            </a:r>
            <a:endParaRPr lang="nl-NL" sz="1500" b="1" dirty="0">
              <a:solidFill>
                <a:schemeClr val="tx1"/>
              </a:solidFill>
            </a:endParaRPr>
          </a:p>
          <a:p>
            <a:pPr marL="1828800" lvl="4" indent="0">
              <a:buNone/>
              <a:tabLst>
                <a:tab pos="2157413" algn="l"/>
              </a:tabLst>
            </a:pPr>
            <a:endParaRPr lang="nl-NL" sz="1500" b="1" dirty="0">
              <a:solidFill>
                <a:schemeClr val="tx1"/>
              </a:solidFill>
            </a:endParaRPr>
          </a:p>
          <a:p>
            <a:pPr>
              <a:tabLst>
                <a:tab pos="2157413" algn="l"/>
              </a:tabLst>
            </a:pPr>
            <a:r>
              <a:rPr lang="nl-NL" sz="1900" b="1" dirty="0">
                <a:solidFill>
                  <a:schemeClr val="tx1"/>
                </a:solidFill>
              </a:rPr>
              <a:t>Proefnotitie: 	Dik paarszwart en zeer geconcentreerd. Intens en 	diep aroma van Belgische (kersen) bonbons. Een 	mooie open, malse en sappige smaak met veel 	kers, vijg, getoast eiken, blauwe bessen, rozijntjes 	en chocola. En een eindeloos lange afdronk. </a:t>
            </a:r>
          </a:p>
        </p:txBody>
      </p:sp>
      <p:sp>
        <p:nvSpPr>
          <p:cNvPr id="7" name="Tijdelijke aanduiding voor dianummer 6">
            <a:extLst>
              <a:ext uri="{FF2B5EF4-FFF2-40B4-BE49-F238E27FC236}">
                <a16:creationId xmlns:a16="http://schemas.microsoft.com/office/drawing/2014/main" id="{78287E71-CFF3-43BB-91A4-DE950BF88D6A}"/>
              </a:ext>
            </a:extLst>
          </p:cNvPr>
          <p:cNvSpPr>
            <a:spLocks noGrp="1"/>
          </p:cNvSpPr>
          <p:nvPr>
            <p:ph type="sldNum" sz="quarter" idx="12"/>
          </p:nvPr>
        </p:nvSpPr>
        <p:spPr/>
        <p:txBody>
          <a:bodyPr/>
          <a:lstStyle/>
          <a:p>
            <a:fld id="{5327F53E-2E1C-483A-BAAB-42BC038A59CE}" type="slidenum">
              <a:rPr lang="nl-NL" smtClean="0"/>
              <a:t>20</a:t>
            </a:fld>
            <a:endParaRPr lang="nl-NL" dirty="0"/>
          </a:p>
        </p:txBody>
      </p:sp>
      <p:sp>
        <p:nvSpPr>
          <p:cNvPr id="4" name="Tijdelijke aanduiding voor datum 3">
            <a:extLst>
              <a:ext uri="{FF2B5EF4-FFF2-40B4-BE49-F238E27FC236}">
                <a16:creationId xmlns:a16="http://schemas.microsoft.com/office/drawing/2014/main" id="{AEF9E4F6-E939-4C0F-B7E8-3641D0AD3FCA}"/>
              </a:ext>
            </a:extLst>
          </p:cNvPr>
          <p:cNvSpPr>
            <a:spLocks noGrp="1"/>
          </p:cNvSpPr>
          <p:nvPr>
            <p:ph type="dt" sz="half" idx="10"/>
          </p:nvPr>
        </p:nvSpPr>
        <p:spPr>
          <a:xfrm>
            <a:off x="-468560" y="6351657"/>
            <a:ext cx="2085975" cy="365125"/>
          </a:xfrm>
        </p:spPr>
        <p:txBody>
          <a:bodyPr/>
          <a:lstStyle/>
          <a:p>
            <a:r>
              <a:rPr lang="nl-NL" dirty="0"/>
              <a:t>21-01-2020</a:t>
            </a:r>
          </a:p>
        </p:txBody>
      </p:sp>
    </p:spTree>
    <p:extLst>
      <p:ext uri="{BB962C8B-B14F-4D97-AF65-F5344CB8AC3E}">
        <p14:creationId xmlns:p14="http://schemas.microsoft.com/office/powerpoint/2010/main" val="3062750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8233" y="371797"/>
            <a:ext cx="8229600" cy="576064"/>
          </a:xfrm>
        </p:spPr>
        <p:txBody>
          <a:bodyPr/>
          <a:lstStyle/>
          <a:p>
            <a:pPr>
              <a:lnSpc>
                <a:spcPts val="4500"/>
              </a:lnSpc>
            </a:pPr>
            <a:br>
              <a:rPr lang="nl-NL" sz="3200" b="1" dirty="0"/>
            </a:br>
            <a:r>
              <a:rPr lang="nl-NL" sz="2400" b="1" dirty="0"/>
              <a:t>Wijn 9 - Ripasso DOC Valpolicella Superiore Veneto 2015</a:t>
            </a:r>
            <a:endParaRPr lang="nl-NL" sz="2600" b="1" dirty="0"/>
          </a:p>
        </p:txBody>
      </p:sp>
      <p:sp>
        <p:nvSpPr>
          <p:cNvPr id="3" name="Tijdelijke aanduiding voor inhoud 2"/>
          <p:cNvSpPr>
            <a:spLocks noGrp="1"/>
          </p:cNvSpPr>
          <p:nvPr>
            <p:ph idx="1"/>
          </p:nvPr>
        </p:nvSpPr>
        <p:spPr>
          <a:xfrm>
            <a:off x="457200" y="1108310"/>
            <a:ext cx="8229600" cy="5248040"/>
          </a:xfrm>
          <a:ln>
            <a:noFill/>
          </a:ln>
        </p:spPr>
        <p:txBody>
          <a:bodyPr>
            <a:normAutofit fontScale="92500" lnSpcReduction="10000"/>
          </a:bodyPr>
          <a:lstStyle/>
          <a:p>
            <a:pPr>
              <a:tabLst>
                <a:tab pos="2425700" algn="l"/>
              </a:tabLst>
            </a:pPr>
            <a:r>
              <a:rPr lang="nl-NL" sz="2100" b="1" dirty="0">
                <a:solidFill>
                  <a:schemeClr val="tx1"/>
                </a:solidFill>
              </a:rPr>
              <a:t>Regio: 	Valpolicella</a:t>
            </a:r>
          </a:p>
          <a:p>
            <a:pPr>
              <a:tabLst>
                <a:tab pos="2425700" algn="l"/>
              </a:tabLst>
            </a:pPr>
            <a:r>
              <a:rPr lang="nl-NL" sz="2100" b="1" dirty="0">
                <a:solidFill>
                  <a:schemeClr val="tx1"/>
                </a:solidFill>
              </a:rPr>
              <a:t>Wijnhuis: 	Azienda Agricola Viviani</a:t>
            </a:r>
          </a:p>
          <a:p>
            <a:pPr>
              <a:tabLst>
                <a:tab pos="2425700" algn="l"/>
              </a:tabLst>
            </a:pPr>
            <a:r>
              <a:rPr lang="nl-NL" sz="2100" b="1" dirty="0">
                <a:solidFill>
                  <a:schemeClr val="tx1"/>
                </a:solidFill>
              </a:rPr>
              <a:t>Druiven: 	70 % Corvina Veronese en 30 % Rondinella</a:t>
            </a:r>
          </a:p>
          <a:p>
            <a:pPr>
              <a:tabLst>
                <a:tab pos="2425700" algn="l"/>
              </a:tabLst>
            </a:pPr>
            <a:r>
              <a:rPr lang="nl-NL" sz="2100" b="1" dirty="0">
                <a:solidFill>
                  <a:schemeClr val="tx1"/>
                </a:solidFill>
              </a:rPr>
              <a:t>Ferm / Rijping:	12 maanden op Frans eiken</a:t>
            </a:r>
          </a:p>
          <a:p>
            <a:pPr>
              <a:tabLst>
                <a:tab pos="2425700" algn="l"/>
              </a:tabLst>
            </a:pPr>
            <a:r>
              <a:rPr lang="nl-NL" sz="2100" b="1" dirty="0">
                <a:solidFill>
                  <a:schemeClr val="tx1"/>
                </a:solidFill>
              </a:rPr>
              <a:t>Alcohol:	13,5 %</a:t>
            </a:r>
          </a:p>
          <a:p>
            <a:pPr>
              <a:tabLst>
                <a:tab pos="2425700" algn="l"/>
              </a:tabLst>
            </a:pPr>
            <a:r>
              <a:rPr lang="nl-NL" sz="2100" b="1" dirty="0">
                <a:solidFill>
                  <a:schemeClr val="tx1"/>
                </a:solidFill>
              </a:rPr>
              <a:t>Prijs: 	€ 32,50</a:t>
            </a:r>
          </a:p>
          <a:p>
            <a:pPr>
              <a:tabLst>
                <a:tab pos="2425700" algn="l"/>
              </a:tabLst>
            </a:pPr>
            <a:r>
              <a:rPr lang="nl-NL" sz="2100" b="1" dirty="0">
                <a:solidFill>
                  <a:schemeClr val="tx1"/>
                </a:solidFill>
              </a:rPr>
              <a:t>Websites:</a:t>
            </a:r>
            <a:r>
              <a:rPr lang="nl-NL" b="1" dirty="0">
                <a:solidFill>
                  <a:schemeClr val="tx1"/>
                </a:solidFill>
              </a:rPr>
              <a:t>	</a:t>
            </a:r>
            <a:r>
              <a:rPr lang="nl-NL" sz="1700" b="1" dirty="0">
                <a:solidFill>
                  <a:schemeClr val="tx1"/>
                </a:solidFill>
                <a:hlinkClick r:id="rId2"/>
              </a:rPr>
              <a:t>https://www.cantinaviviani.com/en/vini/cantina-	viviani-	claudio-ripasso-classico-superiore-14</a:t>
            </a:r>
            <a:br>
              <a:rPr lang="nl-NL" sz="1700" b="1" dirty="0">
                <a:solidFill>
                  <a:schemeClr val="tx1"/>
                </a:solidFill>
              </a:rPr>
            </a:br>
            <a:endParaRPr lang="nl-NL" sz="1700" b="1" dirty="0">
              <a:solidFill>
                <a:schemeClr val="tx1"/>
              </a:solidFill>
            </a:endParaRPr>
          </a:p>
          <a:p>
            <a:pPr marL="2286000" lvl="5" indent="0">
              <a:buNone/>
              <a:tabLst>
                <a:tab pos="2425700" algn="l"/>
              </a:tabLst>
            </a:pPr>
            <a:r>
              <a:rPr lang="nl-NL" sz="1700" b="1" dirty="0">
                <a:solidFill>
                  <a:schemeClr val="tx1"/>
                </a:solidFill>
                <a:hlinkClick r:id="rId3"/>
              </a:rPr>
              <a:t>	https://shop.kasteelhoeve.nl/ripasso-valpolicella-	superiore-doc-veneto</a:t>
            </a:r>
            <a:endParaRPr lang="nl-NL" sz="1700" b="1" dirty="0">
              <a:solidFill>
                <a:schemeClr val="tx1"/>
              </a:solidFill>
            </a:endParaRPr>
          </a:p>
          <a:p>
            <a:pPr marL="0" indent="0">
              <a:buNone/>
              <a:tabLst>
                <a:tab pos="2425700" algn="l"/>
              </a:tabLst>
            </a:pPr>
            <a:r>
              <a:rPr lang="nl-NL" sz="1700" b="1" dirty="0">
                <a:solidFill>
                  <a:schemeClr val="tx1"/>
                </a:solidFill>
              </a:rPr>
              <a:t>	</a:t>
            </a:r>
            <a:endParaRPr lang="nl-NL" b="1" dirty="0">
              <a:solidFill>
                <a:schemeClr val="tx1"/>
              </a:solidFill>
            </a:endParaRPr>
          </a:p>
          <a:p>
            <a:pPr>
              <a:tabLst>
                <a:tab pos="2425700" algn="l"/>
              </a:tabLst>
            </a:pPr>
            <a:r>
              <a:rPr lang="nl-NL" sz="2100" b="1" dirty="0">
                <a:solidFill>
                  <a:schemeClr val="tx1"/>
                </a:solidFill>
              </a:rPr>
              <a:t>Proefnotitie: 	Een robijnrode wijn met een intense vonkeling. 	In de neus rood fruit (kersen, bramen, rozijntjes) 	en een hint van viooltjes. In de mond zalvend 	zacht met kers, bramen, pruimen, zoethout en 	laurier. Een stevig structuur met een 	satijnzachte afdronk.</a:t>
            </a:r>
          </a:p>
          <a:p>
            <a:endParaRPr lang="nl-NL" dirty="0">
              <a:solidFill>
                <a:schemeClr val="tx1"/>
              </a:solidFill>
            </a:endParaRPr>
          </a:p>
          <a:p>
            <a:pPr marL="0" indent="0">
              <a:buNone/>
            </a:pPr>
            <a:endParaRPr lang="nl-NL" dirty="0">
              <a:solidFill>
                <a:schemeClr val="tx1"/>
              </a:solidFill>
            </a:endParaRPr>
          </a:p>
        </p:txBody>
      </p:sp>
      <p:sp>
        <p:nvSpPr>
          <p:cNvPr id="7" name="Tijdelijke aanduiding voor dianummer 6">
            <a:extLst>
              <a:ext uri="{FF2B5EF4-FFF2-40B4-BE49-F238E27FC236}">
                <a16:creationId xmlns:a16="http://schemas.microsoft.com/office/drawing/2014/main" id="{1D9ADDDD-821E-4878-8EC7-F4A74B20474B}"/>
              </a:ext>
            </a:extLst>
          </p:cNvPr>
          <p:cNvSpPr>
            <a:spLocks noGrp="1"/>
          </p:cNvSpPr>
          <p:nvPr>
            <p:ph type="sldNum" sz="quarter" idx="12"/>
          </p:nvPr>
        </p:nvSpPr>
        <p:spPr/>
        <p:txBody>
          <a:bodyPr/>
          <a:lstStyle/>
          <a:p>
            <a:fld id="{5327F53E-2E1C-483A-BAAB-42BC038A59CE}" type="slidenum">
              <a:rPr lang="nl-NL" smtClean="0"/>
              <a:t>21</a:t>
            </a:fld>
            <a:endParaRPr lang="nl-NL" dirty="0"/>
          </a:p>
        </p:txBody>
      </p:sp>
      <p:sp>
        <p:nvSpPr>
          <p:cNvPr id="4" name="Tijdelijke aanduiding voor datum 3">
            <a:extLst>
              <a:ext uri="{FF2B5EF4-FFF2-40B4-BE49-F238E27FC236}">
                <a16:creationId xmlns:a16="http://schemas.microsoft.com/office/drawing/2014/main" id="{21149F21-98A1-4B7A-8A76-A950CF53AC36}"/>
              </a:ext>
            </a:extLst>
          </p:cNvPr>
          <p:cNvSpPr>
            <a:spLocks noGrp="1"/>
          </p:cNvSpPr>
          <p:nvPr>
            <p:ph type="dt" sz="half" idx="10"/>
          </p:nvPr>
        </p:nvSpPr>
        <p:spPr>
          <a:xfrm>
            <a:off x="-396552" y="6334236"/>
            <a:ext cx="2085975" cy="365125"/>
          </a:xfrm>
        </p:spPr>
        <p:txBody>
          <a:bodyPr/>
          <a:lstStyle/>
          <a:p>
            <a:r>
              <a:rPr lang="nl-NL" dirty="0"/>
              <a:t>21-01-2020</a:t>
            </a:r>
          </a:p>
        </p:txBody>
      </p:sp>
    </p:spTree>
    <p:extLst>
      <p:ext uri="{BB962C8B-B14F-4D97-AF65-F5344CB8AC3E}">
        <p14:creationId xmlns:p14="http://schemas.microsoft.com/office/powerpoint/2010/main" val="3070027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6997" y="260648"/>
            <a:ext cx="8229600" cy="720080"/>
          </a:xfrm>
        </p:spPr>
        <p:txBody>
          <a:bodyPr/>
          <a:lstStyle/>
          <a:p>
            <a:pPr>
              <a:lnSpc>
                <a:spcPct val="100000"/>
              </a:lnSpc>
            </a:pPr>
            <a:r>
              <a:rPr lang="nl-NL" sz="2400" b="1" dirty="0"/>
              <a:t>Wijn 10 - </a:t>
            </a:r>
            <a:r>
              <a:rPr lang="it-IT" sz="2400" b="1" dirty="0"/>
              <a:t>Cantina di Negra Recioto della Valpolicella DOCG Classico Le Preare 2015</a:t>
            </a:r>
            <a:endParaRPr lang="nl-NL" sz="2400" b="1" dirty="0"/>
          </a:p>
        </p:txBody>
      </p:sp>
      <p:sp>
        <p:nvSpPr>
          <p:cNvPr id="3" name="Tijdelijke aanduiding voor inhoud 2"/>
          <p:cNvSpPr>
            <a:spLocks noGrp="1"/>
          </p:cNvSpPr>
          <p:nvPr>
            <p:ph idx="1"/>
          </p:nvPr>
        </p:nvSpPr>
        <p:spPr>
          <a:xfrm>
            <a:off x="456997" y="966326"/>
            <a:ext cx="8229600" cy="5390023"/>
          </a:xfrm>
        </p:spPr>
        <p:txBody>
          <a:bodyPr>
            <a:noAutofit/>
          </a:bodyPr>
          <a:lstStyle/>
          <a:p>
            <a:pPr>
              <a:spcBef>
                <a:spcPts val="100"/>
              </a:spcBef>
              <a:spcAft>
                <a:spcPts val="100"/>
              </a:spcAft>
              <a:tabLst>
                <a:tab pos="2157413" algn="l"/>
              </a:tabLst>
            </a:pPr>
            <a:r>
              <a:rPr lang="nl-NL" sz="1800" b="1" dirty="0">
                <a:solidFill>
                  <a:schemeClr val="tx1"/>
                </a:solidFill>
              </a:rPr>
              <a:t>Regio: 	Valpolicella</a:t>
            </a:r>
          </a:p>
          <a:p>
            <a:pPr>
              <a:spcBef>
                <a:spcPts val="100"/>
              </a:spcBef>
              <a:spcAft>
                <a:spcPts val="100"/>
              </a:spcAft>
              <a:tabLst>
                <a:tab pos="2157413" algn="l"/>
              </a:tabLst>
            </a:pPr>
            <a:r>
              <a:rPr lang="nl-NL" sz="1800" b="1" dirty="0">
                <a:solidFill>
                  <a:schemeClr val="tx1"/>
                </a:solidFill>
              </a:rPr>
              <a:t>Wijnhuis: 	Cantina Valpolicella Negrar</a:t>
            </a:r>
          </a:p>
          <a:p>
            <a:pPr>
              <a:spcBef>
                <a:spcPts val="100"/>
              </a:spcBef>
              <a:spcAft>
                <a:spcPts val="100"/>
              </a:spcAft>
              <a:tabLst>
                <a:tab pos="2157413" algn="l"/>
              </a:tabLst>
            </a:pPr>
            <a:r>
              <a:rPr lang="nl-NL" sz="1800" b="1" dirty="0">
                <a:solidFill>
                  <a:schemeClr val="tx1"/>
                </a:solidFill>
              </a:rPr>
              <a:t>Druiven: 	70 % Corvina Veronese, 15 % Corvinone en 15% 	Rondinella</a:t>
            </a:r>
          </a:p>
          <a:p>
            <a:pPr>
              <a:spcBef>
                <a:spcPts val="100"/>
              </a:spcBef>
              <a:spcAft>
                <a:spcPts val="100"/>
              </a:spcAft>
              <a:tabLst>
                <a:tab pos="2157413" algn="l"/>
              </a:tabLst>
            </a:pPr>
            <a:r>
              <a:rPr lang="nl-NL" sz="1800" b="1" dirty="0">
                <a:solidFill>
                  <a:schemeClr val="tx1"/>
                </a:solidFill>
              </a:rPr>
              <a:t>Ferm / Rijping: 	De druiven worden 120 dagen in </a:t>
            </a:r>
            <a:r>
              <a:rPr lang="nl-NL" sz="1800" b="1" dirty="0">
                <a:solidFill>
                  <a:schemeClr val="tx1"/>
                </a:solidFill>
                <a:latin typeface="Arial" panose="020B0604020202020204" pitchFamily="34" charset="0"/>
                <a:cs typeface="Arial" panose="020B0604020202020204" pitchFamily="34" charset="0"/>
              </a:rPr>
              <a:t>ʺstoresʺ 	gedroogd. Na milde mechanische persing gebeurt de 	fermentatie tussen 12 </a:t>
            </a:r>
            <a:r>
              <a:rPr lang="nl-NL" sz="1800" b="1" baseline="30000" dirty="0">
                <a:solidFill>
                  <a:schemeClr val="tx1"/>
                </a:solidFill>
                <a:latin typeface="Arial" panose="020B0604020202020204" pitchFamily="34" charset="0"/>
                <a:cs typeface="Arial" panose="020B0604020202020204" pitchFamily="34" charset="0"/>
              </a:rPr>
              <a:t>o</a:t>
            </a:r>
            <a:r>
              <a:rPr lang="nl-NL" sz="1800" b="1" dirty="0">
                <a:solidFill>
                  <a:schemeClr val="tx1"/>
                </a:solidFill>
                <a:latin typeface="Arial" panose="020B0604020202020204" pitchFamily="34" charset="0"/>
                <a:cs typeface="Arial" panose="020B0604020202020204" pitchFamily="34" charset="0"/>
              </a:rPr>
              <a:t>C en 23 </a:t>
            </a:r>
            <a:r>
              <a:rPr lang="nl-NL" sz="1800" b="1" baseline="30000" dirty="0">
                <a:solidFill>
                  <a:schemeClr val="tx1"/>
                </a:solidFill>
                <a:latin typeface="Arial" panose="020B0604020202020204" pitchFamily="34" charset="0"/>
                <a:cs typeface="Arial" panose="020B0604020202020204" pitchFamily="34" charset="0"/>
              </a:rPr>
              <a:t>o</a:t>
            </a:r>
            <a:r>
              <a:rPr lang="nl-NL" sz="1800" b="1" dirty="0">
                <a:solidFill>
                  <a:schemeClr val="tx1"/>
                </a:solidFill>
                <a:latin typeface="Arial" panose="020B0604020202020204" pitchFamily="34" charset="0"/>
                <a:cs typeface="Arial" panose="020B0604020202020204" pitchFamily="34" charset="0"/>
              </a:rPr>
              <a:t>C, gevolgd door 20 	dagen maceratie (3 x per dag). Na een volledige 	malolactische fermentatie nog 6 maanden op stalen 	vaten en 4 maanden op fles.</a:t>
            </a:r>
            <a:endParaRPr lang="nl-NL" sz="1800" b="1" dirty="0">
              <a:solidFill>
                <a:schemeClr val="tx1"/>
              </a:solidFill>
            </a:endParaRPr>
          </a:p>
          <a:p>
            <a:pPr>
              <a:spcBef>
                <a:spcPts val="100"/>
              </a:spcBef>
              <a:spcAft>
                <a:spcPts val="100"/>
              </a:spcAft>
              <a:tabLst>
                <a:tab pos="2157413" algn="l"/>
              </a:tabLst>
            </a:pPr>
            <a:r>
              <a:rPr lang="nl-NL" sz="1800" b="1" dirty="0">
                <a:solidFill>
                  <a:schemeClr val="tx1"/>
                </a:solidFill>
              </a:rPr>
              <a:t>Alcohol:	12,5%</a:t>
            </a:r>
          </a:p>
          <a:p>
            <a:pPr>
              <a:spcBef>
                <a:spcPts val="100"/>
              </a:spcBef>
              <a:spcAft>
                <a:spcPts val="100"/>
              </a:spcAft>
              <a:tabLst>
                <a:tab pos="2157413" algn="l"/>
              </a:tabLst>
            </a:pPr>
            <a:r>
              <a:rPr lang="nl-NL" sz="1800" b="1" dirty="0">
                <a:solidFill>
                  <a:schemeClr val="tx1"/>
                </a:solidFill>
              </a:rPr>
              <a:t>Prijs: 	€ 19,95 (½ L)</a:t>
            </a:r>
          </a:p>
          <a:p>
            <a:pPr>
              <a:spcBef>
                <a:spcPts val="100"/>
              </a:spcBef>
              <a:spcAft>
                <a:spcPts val="100"/>
              </a:spcAft>
              <a:tabLst>
                <a:tab pos="2157413" algn="l"/>
              </a:tabLst>
            </a:pPr>
            <a:r>
              <a:rPr lang="nl-NL" sz="1800" b="1" dirty="0">
                <a:solidFill>
                  <a:schemeClr val="tx1"/>
                </a:solidFill>
              </a:rPr>
              <a:t>Websites:</a:t>
            </a:r>
            <a:r>
              <a:rPr lang="nl-NL" sz="1900" b="1" dirty="0">
                <a:solidFill>
                  <a:schemeClr val="tx1"/>
                </a:solidFill>
              </a:rPr>
              <a:t>	</a:t>
            </a:r>
            <a:r>
              <a:rPr lang="nl-NL" sz="1400" b="1" dirty="0">
                <a:solidFill>
                  <a:srgbClr val="0070C0"/>
                </a:solidFill>
                <a:hlinkClick r:id="rId2">
                  <a:extLst>
                    <a:ext uri="{A12FA001-AC4F-418D-AE19-62706E023703}">
                      <ahyp:hlinkClr xmlns:ahyp="http://schemas.microsoft.com/office/drawing/2018/hyperlinkcolor" val="tx"/>
                    </a:ext>
                  </a:extLst>
                </a:hlinkClick>
              </a:rPr>
              <a:t>https://www.cantinadinegrar.it/en/le-preare-recioto-della-	valpolicella-docg-classico/</a:t>
            </a:r>
            <a:endParaRPr lang="nl-NL" sz="1400" b="1" dirty="0">
              <a:solidFill>
                <a:srgbClr val="0070C0"/>
              </a:solidFill>
            </a:endParaRPr>
          </a:p>
          <a:p>
            <a:pPr marL="1828800" lvl="4" indent="0">
              <a:buNone/>
              <a:tabLst>
                <a:tab pos="2157413" algn="l"/>
              </a:tabLst>
            </a:pPr>
            <a:r>
              <a:rPr lang="nl-NL" sz="1400" b="1" dirty="0">
                <a:solidFill>
                  <a:schemeClr val="tx1"/>
                </a:solidFill>
                <a:hlinkClick r:id="rId3"/>
              </a:rPr>
              <a:t>	https://www.abelswijnen.nl/recioto-della-valpolicella-docg-	classico-le-preare</a:t>
            </a:r>
            <a:endParaRPr lang="nl-NL" sz="1400" b="1" dirty="0">
              <a:solidFill>
                <a:schemeClr val="tx1"/>
              </a:solidFill>
            </a:endParaRPr>
          </a:p>
          <a:p>
            <a:pPr>
              <a:tabLst>
                <a:tab pos="2157413" algn="l"/>
              </a:tabLst>
            </a:pPr>
            <a:r>
              <a:rPr lang="nl-NL" sz="1800" b="1" dirty="0">
                <a:solidFill>
                  <a:schemeClr val="tx1"/>
                </a:solidFill>
              </a:rPr>
              <a:t>Proefnotitie: 	Robijnrode wijn met violette hints. In de neus fruit 	(frambozen, pruimen, pruimedanten en kersen). In 	de mond zoet, zacht en romig, en tenslotte warme 	noten van rozijnen.</a:t>
            </a:r>
          </a:p>
        </p:txBody>
      </p:sp>
      <p:sp>
        <p:nvSpPr>
          <p:cNvPr id="7" name="Tijdelijke aanduiding voor dianummer 6">
            <a:extLst>
              <a:ext uri="{FF2B5EF4-FFF2-40B4-BE49-F238E27FC236}">
                <a16:creationId xmlns:a16="http://schemas.microsoft.com/office/drawing/2014/main" id="{E153C8C6-FD5A-43CE-BF62-96841F9345C5}"/>
              </a:ext>
            </a:extLst>
          </p:cNvPr>
          <p:cNvSpPr>
            <a:spLocks noGrp="1"/>
          </p:cNvSpPr>
          <p:nvPr>
            <p:ph type="sldNum" sz="quarter" idx="12"/>
          </p:nvPr>
        </p:nvSpPr>
        <p:spPr/>
        <p:txBody>
          <a:bodyPr/>
          <a:lstStyle/>
          <a:p>
            <a:fld id="{5327F53E-2E1C-483A-BAAB-42BC038A59CE}" type="slidenum">
              <a:rPr lang="nl-NL" smtClean="0"/>
              <a:t>22</a:t>
            </a:fld>
            <a:endParaRPr lang="nl-NL" dirty="0"/>
          </a:p>
        </p:txBody>
      </p:sp>
      <p:sp>
        <p:nvSpPr>
          <p:cNvPr id="4" name="Tijdelijke aanduiding voor datum 3">
            <a:extLst>
              <a:ext uri="{FF2B5EF4-FFF2-40B4-BE49-F238E27FC236}">
                <a16:creationId xmlns:a16="http://schemas.microsoft.com/office/drawing/2014/main" id="{A58F576B-6891-4CD9-9BAC-FFB25E0E82EC}"/>
              </a:ext>
            </a:extLst>
          </p:cNvPr>
          <p:cNvSpPr>
            <a:spLocks noGrp="1"/>
          </p:cNvSpPr>
          <p:nvPr>
            <p:ph type="dt" sz="half" idx="10"/>
          </p:nvPr>
        </p:nvSpPr>
        <p:spPr>
          <a:xfrm>
            <a:off x="-468560" y="6356350"/>
            <a:ext cx="2085975" cy="365125"/>
          </a:xfrm>
        </p:spPr>
        <p:txBody>
          <a:bodyPr/>
          <a:lstStyle/>
          <a:p>
            <a:r>
              <a:rPr lang="nl-NL" dirty="0"/>
              <a:t>21-01-2020</a:t>
            </a:r>
          </a:p>
        </p:txBody>
      </p:sp>
    </p:spTree>
    <p:extLst>
      <p:ext uri="{BB962C8B-B14F-4D97-AF65-F5344CB8AC3E}">
        <p14:creationId xmlns:p14="http://schemas.microsoft.com/office/powerpoint/2010/main" val="2507088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342" y="148695"/>
            <a:ext cx="8229600" cy="824955"/>
          </a:xfrm>
        </p:spPr>
        <p:txBody>
          <a:bodyPr/>
          <a:lstStyle/>
          <a:p>
            <a:pPr>
              <a:lnSpc>
                <a:spcPct val="100000"/>
              </a:lnSpc>
            </a:pPr>
            <a:br>
              <a:rPr lang="nl-NL" sz="3200" b="1" dirty="0"/>
            </a:br>
            <a:r>
              <a:rPr lang="nl-NL" sz="2400" b="1" dirty="0"/>
              <a:t>Wijn 11 </a:t>
            </a:r>
            <a:r>
              <a:rPr lang="nl-NL" sz="2400" b="1" u="sng" dirty="0"/>
              <a:t>Loterijwijn</a:t>
            </a:r>
            <a:r>
              <a:rPr lang="nl-NL" sz="2400" b="1" dirty="0"/>
              <a:t> - Zenato Ripassa della Valpolicella Ripasso Superiore DOC 2016</a:t>
            </a:r>
            <a:endParaRPr lang="nl-NL" sz="2600" b="1" dirty="0"/>
          </a:p>
        </p:txBody>
      </p:sp>
      <p:sp>
        <p:nvSpPr>
          <p:cNvPr id="3" name="Tijdelijke aanduiding voor inhoud 2"/>
          <p:cNvSpPr>
            <a:spLocks noGrp="1"/>
          </p:cNvSpPr>
          <p:nvPr>
            <p:ph idx="1"/>
          </p:nvPr>
        </p:nvSpPr>
        <p:spPr>
          <a:xfrm>
            <a:off x="297666" y="1032825"/>
            <a:ext cx="8568952" cy="5345026"/>
          </a:xfrm>
          <a:ln>
            <a:noFill/>
          </a:ln>
        </p:spPr>
        <p:txBody>
          <a:bodyPr>
            <a:normAutofit fontScale="85000" lnSpcReduction="10000"/>
          </a:bodyPr>
          <a:lstStyle/>
          <a:p>
            <a:pPr>
              <a:tabLst>
                <a:tab pos="2157413" algn="l"/>
              </a:tabLst>
            </a:pPr>
            <a:r>
              <a:rPr lang="nl-NL" sz="2200" b="1" dirty="0">
                <a:solidFill>
                  <a:schemeClr val="tx1"/>
                </a:solidFill>
              </a:rPr>
              <a:t>Regio: 	Valpolicella</a:t>
            </a:r>
          </a:p>
          <a:p>
            <a:pPr>
              <a:tabLst>
                <a:tab pos="2157413" algn="l"/>
              </a:tabLst>
            </a:pPr>
            <a:r>
              <a:rPr lang="nl-NL" sz="2200" b="1" dirty="0">
                <a:solidFill>
                  <a:schemeClr val="tx1"/>
                </a:solidFill>
              </a:rPr>
              <a:t>Wijnhuis: 	</a:t>
            </a:r>
            <a:r>
              <a:rPr lang="it-IT" sz="2200" b="1" dirty="0">
                <a:solidFill>
                  <a:schemeClr val="tx1"/>
                </a:solidFill>
              </a:rPr>
              <a:t>Zenato Azienda Vitivinicola S.r.l.</a:t>
            </a:r>
          </a:p>
          <a:p>
            <a:pPr>
              <a:tabLst>
                <a:tab pos="2157413" algn="l"/>
              </a:tabLst>
            </a:pPr>
            <a:r>
              <a:rPr lang="nl-NL" sz="2200" b="1" dirty="0">
                <a:solidFill>
                  <a:schemeClr val="tx1"/>
                </a:solidFill>
              </a:rPr>
              <a:t>Druiven: 	85 % Corvina Veronese, 10 % Rondinella, 5 % Oseleta</a:t>
            </a:r>
          </a:p>
          <a:p>
            <a:pPr>
              <a:tabLst>
                <a:tab pos="2157413" algn="l"/>
              </a:tabLst>
            </a:pPr>
            <a:r>
              <a:rPr lang="nl-NL" sz="2200" b="1" dirty="0">
                <a:solidFill>
                  <a:schemeClr val="tx1"/>
                </a:solidFill>
              </a:rPr>
              <a:t>Ferm / Rijping:	Maceratie 10-12 dagen in stalen vaten. Na	voltooiing wordt de wijn gescheiden van de schillen 	door lichte persing en bewaard in stalen vaten. De 	wijn wordt daarna over de </a:t>
            </a:r>
            <a:r>
              <a:rPr lang="nl-NL" sz="2200" b="1" dirty="0">
                <a:solidFill>
                  <a:schemeClr val="tx1"/>
                </a:solidFill>
                <a:latin typeface="Arial" panose="020B0604020202020204" pitchFamily="34" charset="0"/>
                <a:cs typeface="Arial" panose="020B0604020202020204" pitchFamily="34" charset="0"/>
              </a:rPr>
              <a:t>ʺ</a:t>
            </a:r>
            <a:r>
              <a:rPr lang="nl-NL" sz="2200" b="1" dirty="0">
                <a:solidFill>
                  <a:schemeClr val="tx1"/>
                </a:solidFill>
              </a:rPr>
              <a:t>marc</a:t>
            </a:r>
            <a:r>
              <a:rPr lang="nl-NL" sz="2200" b="1" dirty="0">
                <a:solidFill>
                  <a:schemeClr val="tx1"/>
                </a:solidFill>
                <a:latin typeface="Arial" panose="020B0604020202020204" pitchFamily="34" charset="0"/>
                <a:cs typeface="Arial" panose="020B0604020202020204" pitchFamily="34" charset="0"/>
              </a:rPr>
              <a:t>ʺ van de Amarone 	gedurende 7-8 dagen bij 25-28 </a:t>
            </a:r>
            <a:r>
              <a:rPr lang="nl-NL" sz="2200" b="1" baseline="30000" dirty="0">
                <a:solidFill>
                  <a:schemeClr val="tx1"/>
                </a:solidFill>
                <a:latin typeface="Arial" panose="020B0604020202020204" pitchFamily="34" charset="0"/>
                <a:cs typeface="Arial" panose="020B0604020202020204" pitchFamily="34" charset="0"/>
              </a:rPr>
              <a:t>o</a:t>
            </a:r>
            <a:r>
              <a:rPr lang="nl-NL" sz="2200" b="1" dirty="0">
                <a:solidFill>
                  <a:schemeClr val="tx1"/>
                </a:solidFill>
                <a:latin typeface="Arial" panose="020B0604020202020204" pitchFamily="34" charset="0"/>
                <a:cs typeface="Arial" panose="020B0604020202020204" pitchFamily="34" charset="0"/>
              </a:rPr>
              <a:t>C. Na 18 maanden op 	eiken vaten en enkele maanden op fles.</a:t>
            </a:r>
            <a:endParaRPr lang="nl-NL" sz="2200" b="1" dirty="0">
              <a:solidFill>
                <a:schemeClr val="tx1"/>
              </a:solidFill>
            </a:endParaRPr>
          </a:p>
          <a:p>
            <a:pPr>
              <a:tabLst>
                <a:tab pos="2157413" algn="l"/>
              </a:tabLst>
            </a:pPr>
            <a:r>
              <a:rPr lang="nl-NL" sz="2200" b="1" dirty="0">
                <a:solidFill>
                  <a:schemeClr val="tx1"/>
                </a:solidFill>
              </a:rPr>
              <a:t>Alcohol:	14 %</a:t>
            </a:r>
          </a:p>
          <a:p>
            <a:pPr>
              <a:tabLst>
                <a:tab pos="2157413" algn="l"/>
              </a:tabLst>
            </a:pPr>
            <a:r>
              <a:rPr lang="nl-NL" sz="2200" b="1" dirty="0">
                <a:solidFill>
                  <a:schemeClr val="tx1"/>
                </a:solidFill>
              </a:rPr>
              <a:t>Prijs: 	€ 16,99</a:t>
            </a:r>
          </a:p>
          <a:p>
            <a:pPr>
              <a:tabLst>
                <a:tab pos="2157413" algn="l"/>
              </a:tabLst>
            </a:pPr>
            <a:r>
              <a:rPr lang="nl-NL" sz="2200" b="1" dirty="0">
                <a:solidFill>
                  <a:schemeClr val="tx1"/>
                </a:solidFill>
              </a:rPr>
              <a:t>Websites:</a:t>
            </a:r>
            <a:r>
              <a:rPr lang="nl-NL" b="1" dirty="0">
                <a:solidFill>
                  <a:schemeClr val="tx1"/>
                </a:solidFill>
              </a:rPr>
              <a:t>	</a:t>
            </a:r>
            <a:r>
              <a:rPr lang="nl-NL" sz="1800" b="1" dirty="0">
                <a:solidFill>
                  <a:schemeClr val="tx1"/>
                </a:solidFill>
                <a:hlinkClick r:id="rId2"/>
              </a:rPr>
              <a:t>http://www.zenato.it/en/ripassa-valpolicella-ripasso-doc-	superiore.html</a:t>
            </a:r>
            <a:endParaRPr lang="nl-NL" sz="1800" b="1" dirty="0">
              <a:solidFill>
                <a:schemeClr val="tx1"/>
              </a:solidFill>
            </a:endParaRPr>
          </a:p>
          <a:p>
            <a:pPr marL="0" indent="0">
              <a:buNone/>
              <a:tabLst>
                <a:tab pos="2157413" algn="l"/>
              </a:tabLst>
            </a:pPr>
            <a:r>
              <a:rPr lang="nl-NL" sz="1800" b="1" dirty="0">
                <a:solidFill>
                  <a:schemeClr val="tx1"/>
                </a:solidFill>
                <a:hlinkClick r:id="rId3"/>
              </a:rPr>
              <a:t>	https://wijnhuisdeurne.nl/zenato-ripassa-della-valpolicella-2595</a:t>
            </a:r>
            <a:endParaRPr lang="nl-NL" sz="1800" b="1" dirty="0">
              <a:solidFill>
                <a:schemeClr val="tx1"/>
              </a:solidFill>
            </a:endParaRPr>
          </a:p>
          <a:p>
            <a:pPr>
              <a:tabLst>
                <a:tab pos="2157413" algn="l"/>
              </a:tabLst>
            </a:pPr>
            <a:r>
              <a:rPr lang="nl-NL" sz="1600" b="1" dirty="0">
                <a:solidFill>
                  <a:schemeClr val="tx1"/>
                </a:solidFill>
              </a:rPr>
              <a:t>	</a:t>
            </a:r>
          </a:p>
          <a:p>
            <a:pPr>
              <a:tabLst>
                <a:tab pos="2157413" algn="l"/>
              </a:tabLst>
            </a:pPr>
            <a:r>
              <a:rPr lang="nl-NL" sz="2100" b="1" dirty="0">
                <a:solidFill>
                  <a:schemeClr val="tx1"/>
                </a:solidFill>
              </a:rPr>
              <a:t>Proefnotitie: 	De wijn met een dieprode kleur heeft een elegante 	neus van pruimen, mokka, gekonfijte pruimen, zoete 	specerijen en een vleugje cacao. In de mond 	fluweelzacht, in balans en een mooie structuur.</a:t>
            </a:r>
            <a:endParaRPr lang="nl-NL" sz="2100" dirty="0">
              <a:solidFill>
                <a:schemeClr val="tx1"/>
              </a:solidFill>
            </a:endParaRPr>
          </a:p>
          <a:p>
            <a:pPr marL="0" indent="0">
              <a:buNone/>
            </a:pPr>
            <a:endParaRPr lang="nl-NL" dirty="0">
              <a:solidFill>
                <a:schemeClr val="tx1"/>
              </a:solidFill>
            </a:endParaRPr>
          </a:p>
        </p:txBody>
      </p:sp>
      <p:sp>
        <p:nvSpPr>
          <p:cNvPr id="7" name="Tijdelijke aanduiding voor dianummer 6">
            <a:extLst>
              <a:ext uri="{FF2B5EF4-FFF2-40B4-BE49-F238E27FC236}">
                <a16:creationId xmlns:a16="http://schemas.microsoft.com/office/drawing/2014/main" id="{D0A03018-1062-4221-AA50-3FC1A2226586}"/>
              </a:ext>
            </a:extLst>
          </p:cNvPr>
          <p:cNvSpPr>
            <a:spLocks noGrp="1"/>
          </p:cNvSpPr>
          <p:nvPr>
            <p:ph type="sldNum" sz="quarter" idx="12"/>
          </p:nvPr>
        </p:nvSpPr>
        <p:spPr/>
        <p:txBody>
          <a:bodyPr/>
          <a:lstStyle/>
          <a:p>
            <a:fld id="{5327F53E-2E1C-483A-BAAB-42BC038A59CE}" type="slidenum">
              <a:rPr lang="nl-NL" smtClean="0"/>
              <a:t>23</a:t>
            </a:fld>
            <a:endParaRPr lang="nl-NL" dirty="0"/>
          </a:p>
        </p:txBody>
      </p:sp>
      <p:sp>
        <p:nvSpPr>
          <p:cNvPr id="4" name="Tijdelijke aanduiding voor datum 3">
            <a:extLst>
              <a:ext uri="{FF2B5EF4-FFF2-40B4-BE49-F238E27FC236}">
                <a16:creationId xmlns:a16="http://schemas.microsoft.com/office/drawing/2014/main" id="{234EA1D4-9802-47D0-9753-5BB9C5D9E7B2}"/>
              </a:ext>
            </a:extLst>
          </p:cNvPr>
          <p:cNvSpPr>
            <a:spLocks noGrp="1"/>
          </p:cNvSpPr>
          <p:nvPr>
            <p:ph type="dt" sz="half" idx="10"/>
          </p:nvPr>
        </p:nvSpPr>
        <p:spPr>
          <a:xfrm>
            <a:off x="-468560" y="6344180"/>
            <a:ext cx="2085975" cy="365125"/>
          </a:xfrm>
        </p:spPr>
        <p:txBody>
          <a:bodyPr/>
          <a:lstStyle/>
          <a:p>
            <a:r>
              <a:rPr lang="nl-NL" dirty="0"/>
              <a:t>21-01-2020</a:t>
            </a:r>
          </a:p>
        </p:txBody>
      </p:sp>
    </p:spTree>
    <p:extLst>
      <p:ext uri="{BB962C8B-B14F-4D97-AF65-F5344CB8AC3E}">
        <p14:creationId xmlns:p14="http://schemas.microsoft.com/office/powerpoint/2010/main" val="72696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6753" y="332656"/>
            <a:ext cx="8050494" cy="733425"/>
          </a:xfrm>
        </p:spPr>
        <p:txBody>
          <a:bodyPr/>
          <a:lstStyle/>
          <a:p>
            <a:r>
              <a:rPr lang="nl-NL" b="1" dirty="0"/>
              <a:t>Veneto</a:t>
            </a:r>
          </a:p>
        </p:txBody>
      </p:sp>
      <p:sp>
        <p:nvSpPr>
          <p:cNvPr id="3" name="Tijdelijke aanduiding voor inhoud 2"/>
          <p:cNvSpPr>
            <a:spLocks noGrp="1"/>
          </p:cNvSpPr>
          <p:nvPr>
            <p:ph idx="1"/>
          </p:nvPr>
        </p:nvSpPr>
        <p:spPr>
          <a:xfrm>
            <a:off x="457200" y="1196752"/>
            <a:ext cx="8229600" cy="5159598"/>
          </a:xfrm>
        </p:spPr>
        <p:txBody>
          <a:bodyPr>
            <a:normAutofit fontScale="85000" lnSpcReduction="20000"/>
          </a:bodyPr>
          <a:lstStyle/>
          <a:p>
            <a:pPr marL="0" indent="0">
              <a:buNone/>
            </a:pPr>
            <a:r>
              <a:rPr lang="nl-NL" b="1" u="sng" dirty="0">
                <a:solidFill>
                  <a:srgbClr val="0070C0"/>
                </a:solidFill>
              </a:rPr>
              <a:t>Geschiedenis:</a:t>
            </a:r>
          </a:p>
          <a:p>
            <a:r>
              <a:rPr lang="nl-NL" b="1" u="sng" dirty="0">
                <a:solidFill>
                  <a:schemeClr val="tx1"/>
                </a:solidFill>
              </a:rPr>
              <a:t>Sporen van wijnbouw al in de 7</a:t>
            </a:r>
            <a:r>
              <a:rPr lang="nl-NL" b="1" u="sng" baseline="30000" dirty="0">
                <a:solidFill>
                  <a:schemeClr val="tx1"/>
                </a:solidFill>
              </a:rPr>
              <a:t>e</a:t>
            </a:r>
            <a:r>
              <a:rPr lang="nl-NL" b="1" u="sng" dirty="0">
                <a:solidFill>
                  <a:schemeClr val="tx1"/>
                </a:solidFill>
              </a:rPr>
              <a:t> eeuw voor Christus</a:t>
            </a:r>
          </a:p>
          <a:p>
            <a:pPr marL="0" indent="0">
              <a:buNone/>
            </a:pPr>
            <a:endParaRPr lang="nl-NL" b="1" u="sng" dirty="0">
              <a:solidFill>
                <a:schemeClr val="tx1"/>
              </a:solidFill>
            </a:endParaRPr>
          </a:p>
          <a:p>
            <a:pPr marL="0" indent="0">
              <a:buNone/>
            </a:pPr>
            <a:r>
              <a:rPr lang="nl-NL" b="1" u="sng" dirty="0">
                <a:solidFill>
                  <a:srgbClr val="0070C0"/>
                </a:solidFill>
              </a:rPr>
              <a:t>Productie</a:t>
            </a:r>
            <a:r>
              <a:rPr lang="nl-NL" b="1" dirty="0">
                <a:solidFill>
                  <a:srgbClr val="0070C0"/>
                </a:solidFill>
              </a:rPr>
              <a:t>:</a:t>
            </a:r>
          </a:p>
          <a:p>
            <a:r>
              <a:rPr lang="nl-NL" b="1" dirty="0">
                <a:solidFill>
                  <a:schemeClr val="tx1"/>
                </a:solidFill>
              </a:rPr>
              <a:t>90.000 hectare wijngaard</a:t>
            </a:r>
          </a:p>
          <a:p>
            <a:r>
              <a:rPr lang="nl-NL" b="1" dirty="0">
                <a:solidFill>
                  <a:schemeClr val="tx1"/>
                </a:solidFill>
              </a:rPr>
              <a:t>In 2017 10 miljoen hL wijn (grootste in Italië) </a:t>
            </a:r>
          </a:p>
          <a:p>
            <a:r>
              <a:rPr lang="nl-NL" b="1" dirty="0">
                <a:solidFill>
                  <a:schemeClr val="tx1"/>
                </a:solidFill>
              </a:rPr>
              <a:t>Meer wit dan rood ~ 55 : 45</a:t>
            </a:r>
          </a:p>
          <a:p>
            <a:r>
              <a:rPr lang="nl-NL" b="1" dirty="0">
                <a:solidFill>
                  <a:schemeClr val="tx1"/>
                </a:solidFill>
              </a:rPr>
              <a:t>28 DOCs en 15 DOCGs</a:t>
            </a:r>
          </a:p>
          <a:p>
            <a:pPr marL="0" indent="0">
              <a:buNone/>
            </a:pPr>
            <a:endParaRPr lang="nl-NL" b="1" u="sng" dirty="0">
              <a:solidFill>
                <a:schemeClr val="tx1"/>
              </a:solidFill>
            </a:endParaRPr>
          </a:p>
          <a:p>
            <a:pPr marL="0" indent="0">
              <a:buNone/>
            </a:pPr>
            <a:r>
              <a:rPr lang="nl-NL" b="1" u="sng" dirty="0">
                <a:solidFill>
                  <a:srgbClr val="0070C0"/>
                </a:solidFill>
              </a:rPr>
              <a:t>Bodem</a:t>
            </a:r>
            <a:r>
              <a:rPr lang="nl-NL" b="1" dirty="0">
                <a:solidFill>
                  <a:srgbClr val="0070C0"/>
                </a:solidFill>
              </a:rPr>
              <a:t>:</a:t>
            </a:r>
          </a:p>
          <a:p>
            <a:r>
              <a:rPr lang="nl-NL" b="1" dirty="0">
                <a:solidFill>
                  <a:schemeClr val="tx1"/>
                </a:solidFill>
              </a:rPr>
              <a:t>Alluviaal en deels vulkanisch</a:t>
            </a:r>
          </a:p>
          <a:p>
            <a:r>
              <a:rPr lang="nl-NL" b="1" dirty="0">
                <a:solidFill>
                  <a:schemeClr val="tx1"/>
                </a:solidFill>
              </a:rPr>
              <a:t>Rijk aan klei en kalk</a:t>
            </a:r>
          </a:p>
          <a:p>
            <a:endParaRPr lang="nl-NL" b="1" dirty="0">
              <a:solidFill>
                <a:schemeClr val="tx1"/>
              </a:solidFill>
            </a:endParaRPr>
          </a:p>
          <a:p>
            <a:pPr marL="0" indent="0">
              <a:buNone/>
            </a:pPr>
            <a:r>
              <a:rPr lang="nl-NL" b="1" u="sng" dirty="0">
                <a:solidFill>
                  <a:srgbClr val="0070C0"/>
                </a:solidFill>
              </a:rPr>
              <a:t>Klimaat</a:t>
            </a:r>
            <a:r>
              <a:rPr lang="nl-NL" b="1" dirty="0">
                <a:solidFill>
                  <a:srgbClr val="0070C0"/>
                </a:solidFill>
              </a:rPr>
              <a:t>:</a:t>
            </a:r>
          </a:p>
          <a:p>
            <a:r>
              <a:rPr lang="nl-NL" b="1" dirty="0">
                <a:solidFill>
                  <a:schemeClr val="tx1"/>
                </a:solidFill>
              </a:rPr>
              <a:t>Warme zomers</a:t>
            </a:r>
          </a:p>
          <a:p>
            <a:r>
              <a:rPr lang="nl-NL" b="1" dirty="0">
                <a:solidFill>
                  <a:schemeClr val="tx1"/>
                </a:solidFill>
              </a:rPr>
              <a:t>Verkoeling van Garda meer en Lessini gebergte</a:t>
            </a:r>
          </a:p>
          <a:p>
            <a:pPr marL="0" indent="0">
              <a:buNone/>
            </a:pPr>
            <a:endParaRPr lang="nl-NL" b="1" dirty="0">
              <a:solidFill>
                <a:schemeClr val="tx1"/>
              </a:solidFill>
            </a:endParaRPr>
          </a:p>
          <a:p>
            <a:endParaRPr lang="nl-NL" b="1" dirty="0">
              <a:solidFill>
                <a:schemeClr val="tx1"/>
              </a:solidFill>
            </a:endParaRPr>
          </a:p>
          <a:p>
            <a:endParaRPr lang="nl-NL" dirty="0"/>
          </a:p>
        </p:txBody>
      </p:sp>
      <p:sp>
        <p:nvSpPr>
          <p:cNvPr id="7" name="Tijdelijke aanduiding voor dianummer 6">
            <a:extLst>
              <a:ext uri="{FF2B5EF4-FFF2-40B4-BE49-F238E27FC236}">
                <a16:creationId xmlns:a16="http://schemas.microsoft.com/office/drawing/2014/main" id="{89D9991D-076E-4A82-95E3-CB3632CF0EDD}"/>
              </a:ext>
            </a:extLst>
          </p:cNvPr>
          <p:cNvSpPr>
            <a:spLocks noGrp="1"/>
          </p:cNvSpPr>
          <p:nvPr>
            <p:ph type="sldNum" sz="quarter" idx="12"/>
          </p:nvPr>
        </p:nvSpPr>
        <p:spPr/>
        <p:txBody>
          <a:bodyPr/>
          <a:lstStyle/>
          <a:p>
            <a:fld id="{5327F53E-2E1C-483A-BAAB-42BC038A59CE}" type="slidenum">
              <a:rPr lang="nl-NL" smtClean="0"/>
              <a:t>3</a:t>
            </a:fld>
            <a:endParaRPr lang="nl-NL" dirty="0"/>
          </a:p>
        </p:txBody>
      </p:sp>
      <p:sp>
        <p:nvSpPr>
          <p:cNvPr id="4" name="Tijdelijke aanduiding voor datum 3">
            <a:extLst>
              <a:ext uri="{FF2B5EF4-FFF2-40B4-BE49-F238E27FC236}">
                <a16:creationId xmlns:a16="http://schemas.microsoft.com/office/drawing/2014/main" id="{A8CBA82F-8153-4D4F-8688-9EE2A044CB52}"/>
              </a:ext>
            </a:extLst>
          </p:cNvPr>
          <p:cNvSpPr>
            <a:spLocks noGrp="1"/>
          </p:cNvSpPr>
          <p:nvPr>
            <p:ph type="dt" sz="half" idx="10"/>
          </p:nvPr>
        </p:nvSpPr>
        <p:spPr>
          <a:xfrm>
            <a:off x="-324544" y="6371535"/>
            <a:ext cx="2085975" cy="365125"/>
          </a:xfrm>
        </p:spPr>
        <p:txBody>
          <a:bodyPr/>
          <a:lstStyle/>
          <a:p>
            <a:r>
              <a:rPr lang="nl-NL" dirty="0"/>
              <a:t>21-01-2020</a:t>
            </a:r>
          </a:p>
        </p:txBody>
      </p:sp>
    </p:spTree>
    <p:extLst>
      <p:ext uri="{BB962C8B-B14F-4D97-AF65-F5344CB8AC3E}">
        <p14:creationId xmlns:p14="http://schemas.microsoft.com/office/powerpoint/2010/main" val="117810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899592" y="980728"/>
            <a:ext cx="7056784" cy="5375622"/>
          </a:xfrm>
        </p:spPr>
        <p:txBody>
          <a:bodyPr>
            <a:normAutofit fontScale="62500" lnSpcReduction="20000"/>
          </a:bodyPr>
          <a:lstStyle/>
          <a:p>
            <a:pPr algn="l"/>
            <a:r>
              <a:rPr lang="nl-NL" sz="3800" b="1" u="sng" dirty="0">
                <a:solidFill>
                  <a:srgbClr val="0070C0"/>
                </a:solidFill>
              </a:rPr>
              <a:t>Druiven - Wit</a:t>
            </a:r>
            <a:endParaRPr lang="nl-NL" sz="3800" b="1" dirty="0">
              <a:solidFill>
                <a:srgbClr val="0070C0"/>
              </a:solidFill>
            </a:endParaRPr>
          </a:p>
          <a:p>
            <a:pPr marL="342900" indent="-342900" algn="l">
              <a:buFont typeface="Arial" panose="020B0604020202020204" pitchFamily="34" charset="0"/>
              <a:buChar char="•"/>
            </a:pPr>
            <a:r>
              <a:rPr lang="nl-NL" sz="3200" b="1" dirty="0">
                <a:solidFill>
                  <a:schemeClr val="tx1"/>
                </a:solidFill>
              </a:rPr>
              <a:t>Garganega</a:t>
            </a:r>
          </a:p>
          <a:p>
            <a:pPr marL="342900" indent="-342900" algn="l">
              <a:buFont typeface="Arial" panose="020B0604020202020204" pitchFamily="34" charset="0"/>
              <a:buChar char="•"/>
            </a:pPr>
            <a:r>
              <a:rPr lang="nl-NL" sz="3200" b="1" dirty="0">
                <a:solidFill>
                  <a:schemeClr val="tx1"/>
                </a:solidFill>
              </a:rPr>
              <a:t>Trebbiano</a:t>
            </a:r>
          </a:p>
          <a:p>
            <a:pPr marL="342900" indent="-342900" algn="l">
              <a:buFont typeface="Arial" panose="020B0604020202020204" pitchFamily="34" charset="0"/>
              <a:buChar char="•"/>
            </a:pPr>
            <a:r>
              <a:rPr lang="nl-NL" sz="3200" b="1" dirty="0">
                <a:solidFill>
                  <a:schemeClr val="tx1"/>
                </a:solidFill>
              </a:rPr>
              <a:t>Pinot Grigio</a:t>
            </a:r>
          </a:p>
          <a:p>
            <a:pPr marL="342900" indent="-342900" algn="l">
              <a:buFont typeface="Arial" panose="020B0604020202020204" pitchFamily="34" charset="0"/>
              <a:buChar char="•"/>
            </a:pPr>
            <a:r>
              <a:rPr lang="nl-NL" sz="3200" b="1" dirty="0">
                <a:solidFill>
                  <a:schemeClr val="tx1"/>
                </a:solidFill>
              </a:rPr>
              <a:t>Verduzzo</a:t>
            </a:r>
          </a:p>
          <a:p>
            <a:pPr marL="342900" indent="-342900" algn="l">
              <a:buFont typeface="Arial" panose="020B0604020202020204" pitchFamily="34" charset="0"/>
              <a:buChar char="•"/>
            </a:pPr>
            <a:r>
              <a:rPr lang="nl-NL" sz="3200" b="1" dirty="0">
                <a:solidFill>
                  <a:schemeClr val="tx1"/>
                </a:solidFill>
              </a:rPr>
              <a:t>Glera (Prosecco)</a:t>
            </a:r>
          </a:p>
          <a:p>
            <a:pPr marL="342900" indent="-342900" algn="l">
              <a:buFont typeface="Arial" panose="020B0604020202020204" pitchFamily="34" charset="0"/>
              <a:buChar char="•"/>
            </a:pPr>
            <a:endParaRPr lang="nl-NL" sz="3100" b="1" dirty="0">
              <a:solidFill>
                <a:schemeClr val="tx1"/>
              </a:solidFill>
            </a:endParaRPr>
          </a:p>
          <a:p>
            <a:pPr algn="l"/>
            <a:r>
              <a:rPr lang="nl-NL" sz="3800" b="1" u="sng" dirty="0">
                <a:solidFill>
                  <a:srgbClr val="0070C0"/>
                </a:solidFill>
              </a:rPr>
              <a:t>Druiven - Rood</a:t>
            </a:r>
          </a:p>
          <a:p>
            <a:pPr marL="342900" indent="-342900" algn="l">
              <a:buFont typeface="Arial" panose="020B0604020202020204" pitchFamily="34" charset="0"/>
              <a:buChar char="•"/>
            </a:pPr>
            <a:r>
              <a:rPr lang="nl-NL" sz="3200" b="1" dirty="0">
                <a:solidFill>
                  <a:schemeClr val="tx1"/>
                </a:solidFill>
              </a:rPr>
              <a:t>Corvina Veronese (alias Cruina of Corvina)</a:t>
            </a:r>
          </a:p>
          <a:p>
            <a:pPr marL="342900" indent="-342900" algn="l">
              <a:buFont typeface="Arial" panose="020B0604020202020204" pitchFamily="34" charset="0"/>
              <a:buChar char="•"/>
            </a:pPr>
            <a:r>
              <a:rPr lang="nl-NL" sz="3200" b="1" dirty="0">
                <a:solidFill>
                  <a:schemeClr val="tx1"/>
                </a:solidFill>
              </a:rPr>
              <a:t>Corvinone (geen kloon van Corvina)</a:t>
            </a:r>
          </a:p>
          <a:p>
            <a:pPr marL="342900" indent="-342900" algn="l">
              <a:buFont typeface="Arial" panose="020B0604020202020204" pitchFamily="34" charset="0"/>
              <a:buChar char="•"/>
            </a:pPr>
            <a:r>
              <a:rPr lang="nl-NL" sz="3200" b="1" dirty="0">
                <a:solidFill>
                  <a:schemeClr val="tx1"/>
                </a:solidFill>
              </a:rPr>
              <a:t>Rondinella</a:t>
            </a:r>
          </a:p>
          <a:p>
            <a:pPr marL="342900" indent="-342900" algn="l">
              <a:buFont typeface="Arial" panose="020B0604020202020204" pitchFamily="34" charset="0"/>
              <a:buChar char="•"/>
            </a:pPr>
            <a:r>
              <a:rPr lang="nl-NL" sz="3200" b="1" dirty="0">
                <a:solidFill>
                  <a:schemeClr val="tx1"/>
                </a:solidFill>
              </a:rPr>
              <a:t>Molinara</a:t>
            </a:r>
          </a:p>
          <a:p>
            <a:pPr marL="342900" indent="-342900" algn="l">
              <a:buFont typeface="Arial" panose="020B0604020202020204" pitchFamily="34" charset="0"/>
              <a:buChar char="•"/>
            </a:pPr>
            <a:r>
              <a:rPr lang="nl-NL" sz="3200" b="1" dirty="0">
                <a:solidFill>
                  <a:schemeClr val="tx1"/>
                </a:solidFill>
              </a:rPr>
              <a:t>Carnet Sauvignon</a:t>
            </a:r>
          </a:p>
          <a:p>
            <a:pPr marL="342900" indent="-342900" algn="l">
              <a:buFont typeface="Arial" panose="020B0604020202020204" pitchFamily="34" charset="0"/>
              <a:buChar char="•"/>
            </a:pPr>
            <a:r>
              <a:rPr lang="nl-NL" sz="3200" b="1" dirty="0">
                <a:solidFill>
                  <a:schemeClr val="tx1"/>
                </a:solidFill>
              </a:rPr>
              <a:t>Merlot</a:t>
            </a:r>
          </a:p>
          <a:p>
            <a:pPr marL="342900" indent="-342900" algn="l">
              <a:buFont typeface="Arial" panose="020B0604020202020204" pitchFamily="34" charset="0"/>
              <a:buChar char="•"/>
            </a:pPr>
            <a:r>
              <a:rPr lang="nl-NL" sz="3200" b="1" dirty="0">
                <a:solidFill>
                  <a:schemeClr val="tx1"/>
                </a:solidFill>
              </a:rPr>
              <a:t>Pinot Noir</a:t>
            </a:r>
          </a:p>
          <a:p>
            <a:pPr marL="342900" indent="-342900" algn="l">
              <a:buFont typeface="Arial" panose="020B0604020202020204" pitchFamily="34" charset="0"/>
              <a:buChar char="•"/>
            </a:pPr>
            <a:r>
              <a:rPr lang="nl-NL" sz="3200" b="1" dirty="0">
                <a:solidFill>
                  <a:schemeClr val="tx1"/>
                </a:solidFill>
              </a:rPr>
              <a:t>Oselate</a:t>
            </a:r>
          </a:p>
          <a:p>
            <a:pPr marL="342900" indent="-342900" algn="l">
              <a:buFont typeface="Arial" panose="020B0604020202020204" pitchFamily="34" charset="0"/>
              <a:buChar char="•"/>
            </a:pPr>
            <a:r>
              <a:rPr lang="nl-NL" sz="3200" b="1" dirty="0">
                <a:solidFill>
                  <a:schemeClr val="tx1"/>
                </a:solidFill>
              </a:rPr>
              <a:t>Spigamonti</a:t>
            </a:r>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sp>
        <p:nvSpPr>
          <p:cNvPr id="5" name="Tekstvak 4"/>
          <p:cNvSpPr txBox="1"/>
          <p:nvPr/>
        </p:nvSpPr>
        <p:spPr>
          <a:xfrm>
            <a:off x="899592" y="192697"/>
            <a:ext cx="7056784" cy="923330"/>
          </a:xfrm>
          <a:prstGeom prst="rect">
            <a:avLst/>
          </a:prstGeom>
          <a:noFill/>
        </p:spPr>
        <p:txBody>
          <a:bodyPr wrap="square" rtlCol="0">
            <a:spAutoFit/>
          </a:bodyPr>
          <a:lstStyle/>
          <a:p>
            <a:pPr algn="ctr"/>
            <a:r>
              <a:rPr lang="nl-NL" sz="5400" b="1" dirty="0">
                <a:solidFill>
                  <a:schemeClr val="tx2"/>
                </a:solidFill>
                <a:effectLst>
                  <a:outerShdw blurRad="38100" dist="38100" dir="2700000" algn="tl">
                    <a:srgbClr val="000000">
                      <a:alpha val="43137"/>
                    </a:srgbClr>
                  </a:outerShdw>
                </a:effectLst>
              </a:rPr>
              <a:t>Veneto</a:t>
            </a:r>
          </a:p>
        </p:txBody>
      </p:sp>
      <p:sp>
        <p:nvSpPr>
          <p:cNvPr id="6" name="Tijdelijke aanduiding voor dianummer 5">
            <a:extLst>
              <a:ext uri="{FF2B5EF4-FFF2-40B4-BE49-F238E27FC236}">
                <a16:creationId xmlns:a16="http://schemas.microsoft.com/office/drawing/2014/main" id="{F888B2B4-E860-4A66-83DD-196F77A5DF1B}"/>
              </a:ext>
            </a:extLst>
          </p:cNvPr>
          <p:cNvSpPr>
            <a:spLocks noGrp="1"/>
          </p:cNvSpPr>
          <p:nvPr>
            <p:ph type="sldNum" sz="quarter" idx="11"/>
          </p:nvPr>
        </p:nvSpPr>
        <p:spPr/>
        <p:txBody>
          <a:bodyPr/>
          <a:lstStyle/>
          <a:p>
            <a:fld id="{5327F53E-2E1C-483A-BAAB-42BC038A59CE}" type="slidenum">
              <a:rPr lang="nl-NL" smtClean="0"/>
              <a:t>4</a:t>
            </a:fld>
            <a:endParaRPr lang="nl-NL" dirty="0"/>
          </a:p>
        </p:txBody>
      </p:sp>
      <p:sp>
        <p:nvSpPr>
          <p:cNvPr id="2" name="Tijdelijke aanduiding voor datum 1">
            <a:extLst>
              <a:ext uri="{FF2B5EF4-FFF2-40B4-BE49-F238E27FC236}">
                <a16:creationId xmlns:a16="http://schemas.microsoft.com/office/drawing/2014/main" id="{DAE0A8C6-4EF3-4DAB-8003-8FABC0AF6E87}"/>
              </a:ext>
            </a:extLst>
          </p:cNvPr>
          <p:cNvSpPr>
            <a:spLocks noGrp="1"/>
          </p:cNvSpPr>
          <p:nvPr>
            <p:ph type="dt" sz="half" idx="10"/>
          </p:nvPr>
        </p:nvSpPr>
        <p:spPr>
          <a:xfrm>
            <a:off x="-416764" y="6356350"/>
            <a:ext cx="2085975" cy="365125"/>
          </a:xfrm>
        </p:spPr>
        <p:txBody>
          <a:bodyPr/>
          <a:lstStyle/>
          <a:p>
            <a:r>
              <a:rPr lang="nl-NL" dirty="0"/>
              <a:t>21-01-2020</a:t>
            </a:r>
          </a:p>
        </p:txBody>
      </p:sp>
    </p:spTree>
    <p:extLst>
      <p:ext uri="{BB962C8B-B14F-4D97-AF65-F5344CB8AC3E}">
        <p14:creationId xmlns:p14="http://schemas.microsoft.com/office/powerpoint/2010/main" val="383632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94678" y="1119659"/>
            <a:ext cx="7261698" cy="5236691"/>
          </a:xfrm>
        </p:spPr>
        <p:txBody>
          <a:bodyPr>
            <a:normAutofit/>
          </a:bodyPr>
          <a:lstStyle/>
          <a:p>
            <a:pPr algn="l"/>
            <a:r>
              <a:rPr lang="nl-NL" b="1" u="sng" dirty="0">
                <a:solidFill>
                  <a:srgbClr val="0070C0"/>
                </a:solidFill>
              </a:rPr>
              <a:t>Belangrijkste druiven</a:t>
            </a:r>
            <a:r>
              <a:rPr lang="nl-NL" b="1" dirty="0">
                <a:solidFill>
                  <a:srgbClr val="0070C0"/>
                </a:solidFill>
              </a:rPr>
              <a:t>:</a:t>
            </a:r>
          </a:p>
          <a:p>
            <a:pPr algn="l"/>
            <a:endParaRPr lang="nl-NL" b="1" dirty="0">
              <a:solidFill>
                <a:schemeClr val="tx1"/>
              </a:solidFill>
            </a:endParaRPr>
          </a:p>
          <a:p>
            <a:pPr algn="l"/>
            <a:r>
              <a:rPr lang="nl-NL" b="1" u="sng" dirty="0">
                <a:solidFill>
                  <a:schemeClr val="tx1"/>
                </a:solidFill>
              </a:rPr>
              <a:t>Corvina Veronese </a:t>
            </a:r>
          </a:p>
          <a:p>
            <a:pPr marL="342900" indent="-342900" algn="l">
              <a:lnSpc>
                <a:spcPct val="150000"/>
              </a:lnSpc>
              <a:buFont typeface="Arial" panose="020B0604020202020204" pitchFamily="34" charset="0"/>
              <a:buChar char="•"/>
            </a:pPr>
            <a:r>
              <a:rPr lang="nl-NL" sz="2000" b="1" dirty="0">
                <a:solidFill>
                  <a:schemeClr val="tx1"/>
                </a:solidFill>
              </a:rPr>
              <a:t>Goede kleuren, surplus aan aroma’s en karakter</a:t>
            </a:r>
          </a:p>
          <a:p>
            <a:pPr marL="342900" indent="-342900" algn="l">
              <a:lnSpc>
                <a:spcPct val="150000"/>
              </a:lnSpc>
              <a:buFont typeface="Arial" panose="020B0604020202020204" pitchFamily="34" charset="0"/>
              <a:buChar char="•"/>
            </a:pPr>
            <a:r>
              <a:rPr lang="nl-NL" sz="2000" b="1" dirty="0">
                <a:solidFill>
                  <a:schemeClr val="tx1"/>
                </a:solidFill>
              </a:rPr>
              <a:t>Kersen, bittere chocolade, amandel , goede zuren</a:t>
            </a:r>
          </a:p>
          <a:p>
            <a:pPr marL="342900" indent="-342900" algn="l">
              <a:lnSpc>
                <a:spcPct val="150000"/>
              </a:lnSpc>
              <a:buFont typeface="Arial" panose="020B0604020202020204" pitchFamily="34" charset="0"/>
              <a:buChar char="•"/>
            </a:pPr>
            <a:r>
              <a:rPr lang="nl-NL" sz="2000" b="1" dirty="0">
                <a:solidFill>
                  <a:schemeClr val="tx1"/>
                </a:solidFill>
              </a:rPr>
              <a:t>Genereuze opbrengst, veel druiven dikke schil</a:t>
            </a:r>
          </a:p>
          <a:p>
            <a:pPr marL="342900" indent="-342900" algn="l">
              <a:lnSpc>
                <a:spcPct val="150000"/>
              </a:lnSpc>
              <a:buFont typeface="Arial" panose="020B0604020202020204" pitchFamily="34" charset="0"/>
              <a:buChar char="•"/>
            </a:pPr>
            <a:r>
              <a:rPr lang="nl-NL" sz="2000" b="1" dirty="0">
                <a:solidFill>
                  <a:schemeClr val="tx1"/>
                </a:solidFill>
              </a:rPr>
              <a:t>Beste op vulkanische of alluviale ondergrond</a:t>
            </a:r>
          </a:p>
          <a:p>
            <a:pPr marL="342900" indent="-342900" algn="l">
              <a:lnSpc>
                <a:spcPct val="150000"/>
              </a:lnSpc>
              <a:buFont typeface="Arial" panose="020B0604020202020204" pitchFamily="34" charset="0"/>
              <a:buChar char="•"/>
            </a:pPr>
            <a:r>
              <a:rPr lang="nl-NL" sz="2000" b="1" dirty="0">
                <a:solidFill>
                  <a:schemeClr val="tx1"/>
                </a:solidFill>
              </a:rPr>
              <a:t>Bloeit laat maar rijpt snel, gevoelig voor direct zonlicht, prefereert pergola</a:t>
            </a:r>
          </a:p>
          <a:p>
            <a:pPr marL="342900" indent="-342900" algn="l">
              <a:buFont typeface="Arial" panose="020B0604020202020204" pitchFamily="34" charset="0"/>
              <a:buChar char="•"/>
            </a:pPr>
            <a:endParaRPr lang="nl-NL" sz="2000" b="1" dirty="0">
              <a:solidFill>
                <a:schemeClr val="tx1"/>
              </a:solidFill>
            </a:endParaRPr>
          </a:p>
          <a:p>
            <a:pPr algn="l"/>
            <a:endParaRPr lang="nl-NL" sz="2000" b="1" dirty="0">
              <a:solidFill>
                <a:schemeClr val="tx1"/>
              </a:solidFill>
            </a:endParaRPr>
          </a:p>
          <a:p>
            <a:pPr algn="l"/>
            <a:endParaRPr lang="nl-NL" sz="2000" b="1" dirty="0">
              <a:solidFill>
                <a:schemeClr val="tx1"/>
              </a:solidFill>
            </a:endParaRPr>
          </a:p>
          <a:p>
            <a:pPr algn="l"/>
            <a:endParaRPr lang="nl-NL" b="1" dirty="0">
              <a:solidFill>
                <a:srgbClr val="0070C0"/>
              </a:solidFill>
            </a:endParaRPr>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sp>
        <p:nvSpPr>
          <p:cNvPr id="5" name="Tekstvak 4"/>
          <p:cNvSpPr txBox="1"/>
          <p:nvPr/>
        </p:nvSpPr>
        <p:spPr>
          <a:xfrm>
            <a:off x="1029003" y="196329"/>
            <a:ext cx="7056784" cy="923330"/>
          </a:xfrm>
          <a:prstGeom prst="rect">
            <a:avLst/>
          </a:prstGeom>
          <a:noFill/>
        </p:spPr>
        <p:txBody>
          <a:bodyPr wrap="square" rtlCol="0">
            <a:spAutoFit/>
          </a:bodyPr>
          <a:lstStyle/>
          <a:p>
            <a:pPr algn="ctr"/>
            <a:r>
              <a:rPr lang="nl-NL" sz="5400" b="1" dirty="0">
                <a:solidFill>
                  <a:schemeClr val="tx2"/>
                </a:solidFill>
                <a:effectLst>
                  <a:outerShdw blurRad="38100" dist="38100" dir="2700000" algn="tl">
                    <a:srgbClr val="000000">
                      <a:alpha val="43137"/>
                    </a:srgbClr>
                  </a:outerShdw>
                </a:effectLst>
              </a:rPr>
              <a:t>Veneto</a:t>
            </a:r>
          </a:p>
        </p:txBody>
      </p:sp>
      <p:pic>
        <p:nvPicPr>
          <p:cNvPr id="10" name="Afbeelding 9">
            <a:extLst>
              <a:ext uri="{FF2B5EF4-FFF2-40B4-BE49-F238E27FC236}">
                <a16:creationId xmlns:a16="http://schemas.microsoft.com/office/drawing/2014/main" id="{180BF53F-D7C1-4A63-B775-1DEE37420429}"/>
              </a:ext>
            </a:extLst>
          </p:cNvPr>
          <p:cNvPicPr>
            <a:picLocks noChangeAspect="1"/>
          </p:cNvPicPr>
          <p:nvPr/>
        </p:nvPicPr>
        <p:blipFill>
          <a:blip r:embed="rId3"/>
          <a:stretch>
            <a:fillRect/>
          </a:stretch>
        </p:blipFill>
        <p:spPr>
          <a:xfrm>
            <a:off x="7346970" y="196329"/>
            <a:ext cx="1477634" cy="2632243"/>
          </a:xfrm>
          <a:prstGeom prst="rect">
            <a:avLst/>
          </a:prstGeom>
        </p:spPr>
      </p:pic>
      <p:sp>
        <p:nvSpPr>
          <p:cNvPr id="6" name="Tijdelijke aanduiding voor dianummer 5">
            <a:extLst>
              <a:ext uri="{FF2B5EF4-FFF2-40B4-BE49-F238E27FC236}">
                <a16:creationId xmlns:a16="http://schemas.microsoft.com/office/drawing/2014/main" id="{63C22249-8DCA-43C7-B2CC-14261EC05670}"/>
              </a:ext>
            </a:extLst>
          </p:cNvPr>
          <p:cNvSpPr>
            <a:spLocks noGrp="1"/>
          </p:cNvSpPr>
          <p:nvPr>
            <p:ph type="sldNum" sz="quarter" idx="11"/>
          </p:nvPr>
        </p:nvSpPr>
        <p:spPr/>
        <p:txBody>
          <a:bodyPr/>
          <a:lstStyle/>
          <a:p>
            <a:fld id="{5327F53E-2E1C-483A-BAAB-42BC038A59CE}" type="slidenum">
              <a:rPr lang="nl-NL" smtClean="0"/>
              <a:t>5</a:t>
            </a:fld>
            <a:endParaRPr lang="nl-NL" dirty="0"/>
          </a:p>
        </p:txBody>
      </p:sp>
      <p:sp>
        <p:nvSpPr>
          <p:cNvPr id="2" name="Tijdelijke aanduiding voor datum 1">
            <a:extLst>
              <a:ext uri="{FF2B5EF4-FFF2-40B4-BE49-F238E27FC236}">
                <a16:creationId xmlns:a16="http://schemas.microsoft.com/office/drawing/2014/main" id="{3C2CA200-829E-4CAC-B6BD-F7C4FF55F65E}"/>
              </a:ext>
            </a:extLst>
          </p:cNvPr>
          <p:cNvSpPr>
            <a:spLocks noGrp="1"/>
          </p:cNvSpPr>
          <p:nvPr>
            <p:ph type="dt" sz="half" idx="10"/>
          </p:nvPr>
        </p:nvSpPr>
        <p:spPr>
          <a:xfrm>
            <a:off x="-348310" y="6311731"/>
            <a:ext cx="2085975" cy="365125"/>
          </a:xfrm>
        </p:spPr>
        <p:txBody>
          <a:bodyPr/>
          <a:lstStyle/>
          <a:p>
            <a:r>
              <a:rPr lang="nl-NL" dirty="0"/>
              <a:t>21-01-2020</a:t>
            </a:r>
          </a:p>
        </p:txBody>
      </p:sp>
    </p:spTree>
    <p:extLst>
      <p:ext uri="{BB962C8B-B14F-4D97-AF65-F5344CB8AC3E}">
        <p14:creationId xmlns:p14="http://schemas.microsoft.com/office/powerpoint/2010/main" val="357791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94678" y="1119659"/>
            <a:ext cx="7261698" cy="5236691"/>
          </a:xfrm>
        </p:spPr>
        <p:txBody>
          <a:bodyPr>
            <a:normAutofit/>
          </a:bodyPr>
          <a:lstStyle/>
          <a:p>
            <a:pPr algn="l"/>
            <a:r>
              <a:rPr lang="nl-NL" b="1" u="sng" dirty="0">
                <a:solidFill>
                  <a:srgbClr val="0070C0"/>
                </a:solidFill>
              </a:rPr>
              <a:t>Belangrijkste druiven</a:t>
            </a:r>
            <a:r>
              <a:rPr lang="nl-NL" b="1" dirty="0">
                <a:solidFill>
                  <a:srgbClr val="0070C0"/>
                </a:solidFill>
              </a:rPr>
              <a:t>:</a:t>
            </a:r>
          </a:p>
          <a:p>
            <a:pPr algn="l"/>
            <a:endParaRPr lang="nl-NL" b="1" dirty="0">
              <a:solidFill>
                <a:schemeClr val="tx1"/>
              </a:solidFill>
            </a:endParaRPr>
          </a:p>
          <a:p>
            <a:pPr algn="l"/>
            <a:r>
              <a:rPr lang="nl-NL" b="1" u="sng" dirty="0">
                <a:solidFill>
                  <a:schemeClr val="tx1"/>
                </a:solidFill>
              </a:rPr>
              <a:t>Corvinone</a:t>
            </a:r>
          </a:p>
          <a:p>
            <a:pPr marL="342900" indent="-342900" algn="l">
              <a:lnSpc>
                <a:spcPct val="150000"/>
              </a:lnSpc>
              <a:buFont typeface="Arial" panose="020B0604020202020204" pitchFamily="34" charset="0"/>
              <a:buChar char="•"/>
            </a:pPr>
            <a:r>
              <a:rPr lang="nl-NL" sz="2000" b="1" dirty="0">
                <a:solidFill>
                  <a:schemeClr val="tx1"/>
                </a:solidFill>
              </a:rPr>
              <a:t>Geen kloon van Corvina</a:t>
            </a:r>
          </a:p>
          <a:p>
            <a:pPr marL="342900" indent="-342900" algn="l">
              <a:lnSpc>
                <a:spcPct val="150000"/>
              </a:lnSpc>
              <a:buFont typeface="Arial" panose="020B0604020202020204" pitchFamily="34" charset="0"/>
              <a:buChar char="•"/>
            </a:pPr>
            <a:r>
              <a:rPr lang="nl-NL" sz="2000" b="1" dirty="0">
                <a:solidFill>
                  <a:schemeClr val="tx1"/>
                </a:solidFill>
              </a:rPr>
              <a:t>Grote trossen, vrij open</a:t>
            </a:r>
          </a:p>
          <a:p>
            <a:pPr marL="342900" indent="-342900" algn="l">
              <a:lnSpc>
                <a:spcPct val="150000"/>
              </a:lnSpc>
              <a:buFont typeface="Arial" panose="020B0604020202020204" pitchFamily="34" charset="0"/>
              <a:buChar char="•"/>
            </a:pPr>
            <a:r>
              <a:rPr lang="nl-NL" sz="2000" b="1" dirty="0">
                <a:solidFill>
                  <a:schemeClr val="tx1"/>
                </a:solidFill>
              </a:rPr>
              <a:t>Hogere zuurgraad</a:t>
            </a:r>
          </a:p>
          <a:p>
            <a:pPr marL="342900" indent="-342900" algn="l">
              <a:lnSpc>
                <a:spcPct val="150000"/>
              </a:lnSpc>
              <a:buFont typeface="Arial" panose="020B0604020202020204" pitchFamily="34" charset="0"/>
              <a:buChar char="•"/>
            </a:pPr>
            <a:r>
              <a:rPr lang="nl-NL" sz="2000" b="1" dirty="0">
                <a:solidFill>
                  <a:schemeClr val="tx1"/>
                </a:solidFill>
              </a:rPr>
              <a:t>Krachtiger qua tannine</a:t>
            </a:r>
          </a:p>
          <a:p>
            <a:pPr marL="342900" indent="-342900" algn="l">
              <a:lnSpc>
                <a:spcPct val="150000"/>
              </a:lnSpc>
              <a:buFont typeface="Arial" panose="020B0604020202020204" pitchFamily="34" charset="0"/>
              <a:buChar char="•"/>
            </a:pPr>
            <a:r>
              <a:rPr lang="nl-NL" sz="2000" b="1" dirty="0">
                <a:solidFill>
                  <a:schemeClr val="tx1"/>
                </a:solidFill>
              </a:rPr>
              <a:t>Meer herbale aroma's</a:t>
            </a:r>
          </a:p>
          <a:p>
            <a:pPr marL="342900" indent="-342900" algn="l">
              <a:lnSpc>
                <a:spcPct val="150000"/>
              </a:lnSpc>
              <a:buFont typeface="Arial" panose="020B0604020202020204" pitchFamily="34" charset="0"/>
              <a:buChar char="•"/>
            </a:pPr>
            <a:r>
              <a:rPr lang="nl-NL" sz="2000" b="1" dirty="0">
                <a:solidFill>
                  <a:schemeClr val="tx1"/>
                </a:solidFill>
              </a:rPr>
              <a:t>Gevoelig voor botrytis en meeldauw</a:t>
            </a:r>
          </a:p>
          <a:p>
            <a:pPr algn="l"/>
            <a:endParaRPr lang="nl-NL" sz="2000" b="1" dirty="0">
              <a:solidFill>
                <a:schemeClr val="tx1"/>
              </a:solidFill>
            </a:endParaRPr>
          </a:p>
          <a:p>
            <a:pPr algn="l"/>
            <a:endParaRPr lang="nl-NL" sz="2000" b="1" dirty="0">
              <a:solidFill>
                <a:schemeClr val="tx1"/>
              </a:solidFill>
            </a:endParaRPr>
          </a:p>
          <a:p>
            <a:pPr algn="l"/>
            <a:endParaRPr lang="nl-NL" b="1" dirty="0">
              <a:solidFill>
                <a:srgbClr val="0070C0"/>
              </a:solidFill>
            </a:endParaRPr>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sp>
        <p:nvSpPr>
          <p:cNvPr id="5" name="Tekstvak 4"/>
          <p:cNvSpPr txBox="1"/>
          <p:nvPr/>
        </p:nvSpPr>
        <p:spPr>
          <a:xfrm>
            <a:off x="1029003" y="196329"/>
            <a:ext cx="7056784" cy="923330"/>
          </a:xfrm>
          <a:prstGeom prst="rect">
            <a:avLst/>
          </a:prstGeom>
          <a:noFill/>
        </p:spPr>
        <p:txBody>
          <a:bodyPr wrap="square" rtlCol="0">
            <a:spAutoFit/>
          </a:bodyPr>
          <a:lstStyle/>
          <a:p>
            <a:pPr algn="ctr"/>
            <a:r>
              <a:rPr lang="nl-NL" sz="5400" b="1" dirty="0">
                <a:solidFill>
                  <a:schemeClr val="tx2"/>
                </a:solidFill>
                <a:effectLst>
                  <a:outerShdw blurRad="38100" dist="38100" dir="2700000" algn="tl">
                    <a:srgbClr val="000000">
                      <a:alpha val="43137"/>
                    </a:srgbClr>
                  </a:outerShdw>
                </a:effectLst>
              </a:rPr>
              <a:t>Veneto</a:t>
            </a:r>
          </a:p>
        </p:txBody>
      </p:sp>
      <p:pic>
        <p:nvPicPr>
          <p:cNvPr id="8" name="Afbeelding 7">
            <a:extLst>
              <a:ext uri="{FF2B5EF4-FFF2-40B4-BE49-F238E27FC236}">
                <a16:creationId xmlns:a16="http://schemas.microsoft.com/office/drawing/2014/main" id="{91790689-5F11-43E7-9E8F-1F27307D7754}"/>
              </a:ext>
            </a:extLst>
          </p:cNvPr>
          <p:cNvPicPr>
            <a:picLocks noChangeAspect="1"/>
          </p:cNvPicPr>
          <p:nvPr/>
        </p:nvPicPr>
        <p:blipFill>
          <a:blip r:embed="rId3"/>
          <a:stretch>
            <a:fillRect/>
          </a:stretch>
        </p:blipFill>
        <p:spPr>
          <a:xfrm>
            <a:off x="6242680" y="1844724"/>
            <a:ext cx="1843107" cy="3168551"/>
          </a:xfrm>
          <a:prstGeom prst="rect">
            <a:avLst/>
          </a:prstGeom>
        </p:spPr>
      </p:pic>
      <p:sp>
        <p:nvSpPr>
          <p:cNvPr id="6" name="Tijdelijke aanduiding voor dianummer 5">
            <a:extLst>
              <a:ext uri="{FF2B5EF4-FFF2-40B4-BE49-F238E27FC236}">
                <a16:creationId xmlns:a16="http://schemas.microsoft.com/office/drawing/2014/main" id="{D8AD6F7F-3AC0-4816-869E-ADDF2E941A20}"/>
              </a:ext>
            </a:extLst>
          </p:cNvPr>
          <p:cNvSpPr>
            <a:spLocks noGrp="1"/>
          </p:cNvSpPr>
          <p:nvPr>
            <p:ph type="sldNum" sz="quarter" idx="11"/>
          </p:nvPr>
        </p:nvSpPr>
        <p:spPr/>
        <p:txBody>
          <a:bodyPr/>
          <a:lstStyle/>
          <a:p>
            <a:fld id="{5327F53E-2E1C-483A-BAAB-42BC038A59CE}" type="slidenum">
              <a:rPr lang="nl-NL" smtClean="0"/>
              <a:t>6</a:t>
            </a:fld>
            <a:endParaRPr lang="nl-NL" dirty="0"/>
          </a:p>
        </p:txBody>
      </p:sp>
      <p:sp>
        <p:nvSpPr>
          <p:cNvPr id="2" name="Tijdelijke aanduiding voor datum 1">
            <a:extLst>
              <a:ext uri="{FF2B5EF4-FFF2-40B4-BE49-F238E27FC236}">
                <a16:creationId xmlns:a16="http://schemas.microsoft.com/office/drawing/2014/main" id="{FD46E2F9-949D-4F04-8ADE-211E560AC142}"/>
              </a:ext>
            </a:extLst>
          </p:cNvPr>
          <p:cNvSpPr>
            <a:spLocks noGrp="1"/>
          </p:cNvSpPr>
          <p:nvPr>
            <p:ph type="dt" sz="half" idx="10"/>
          </p:nvPr>
        </p:nvSpPr>
        <p:spPr>
          <a:xfrm>
            <a:off x="-348310" y="6356350"/>
            <a:ext cx="2085975" cy="365125"/>
          </a:xfrm>
        </p:spPr>
        <p:txBody>
          <a:bodyPr/>
          <a:lstStyle/>
          <a:p>
            <a:r>
              <a:rPr lang="nl-NL" dirty="0"/>
              <a:t>21-01-2020</a:t>
            </a:r>
          </a:p>
        </p:txBody>
      </p:sp>
    </p:spTree>
    <p:extLst>
      <p:ext uri="{BB962C8B-B14F-4D97-AF65-F5344CB8AC3E}">
        <p14:creationId xmlns:p14="http://schemas.microsoft.com/office/powerpoint/2010/main" val="284960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870007" y="1119659"/>
            <a:ext cx="7261698" cy="5236691"/>
          </a:xfrm>
        </p:spPr>
        <p:txBody>
          <a:bodyPr>
            <a:normAutofit/>
          </a:bodyPr>
          <a:lstStyle/>
          <a:p>
            <a:pPr algn="l"/>
            <a:r>
              <a:rPr lang="nl-NL" b="1" u="sng" dirty="0">
                <a:solidFill>
                  <a:srgbClr val="0070C0"/>
                </a:solidFill>
              </a:rPr>
              <a:t>Belangrijkste druiven</a:t>
            </a:r>
            <a:r>
              <a:rPr lang="nl-NL" b="1" dirty="0">
                <a:solidFill>
                  <a:srgbClr val="0070C0"/>
                </a:solidFill>
              </a:rPr>
              <a:t>:</a:t>
            </a:r>
          </a:p>
          <a:p>
            <a:pPr algn="l"/>
            <a:endParaRPr lang="nl-NL" b="1" dirty="0">
              <a:solidFill>
                <a:schemeClr val="tx1"/>
              </a:solidFill>
            </a:endParaRPr>
          </a:p>
          <a:p>
            <a:pPr algn="l"/>
            <a:r>
              <a:rPr lang="nl-NL" b="1" u="sng" dirty="0">
                <a:solidFill>
                  <a:schemeClr val="tx1"/>
                </a:solidFill>
              </a:rPr>
              <a:t>Rondinella</a:t>
            </a:r>
          </a:p>
          <a:p>
            <a:pPr marL="342900" indent="-342900" algn="l">
              <a:lnSpc>
                <a:spcPct val="150000"/>
              </a:lnSpc>
              <a:buFont typeface="Arial" panose="020B0604020202020204" pitchFamily="34" charset="0"/>
              <a:buChar char="•"/>
            </a:pPr>
            <a:r>
              <a:rPr lang="nl-NL" sz="2000" b="1" dirty="0">
                <a:solidFill>
                  <a:schemeClr val="tx1"/>
                </a:solidFill>
              </a:rPr>
              <a:t>Nakomeling Corvina</a:t>
            </a:r>
          </a:p>
          <a:p>
            <a:pPr marL="342900" indent="-342900" algn="l">
              <a:lnSpc>
                <a:spcPct val="150000"/>
              </a:lnSpc>
              <a:buFont typeface="Arial" panose="020B0604020202020204" pitchFamily="34" charset="0"/>
              <a:buChar char="•"/>
            </a:pPr>
            <a:r>
              <a:rPr lang="nl-NL" sz="2000" b="1" dirty="0">
                <a:solidFill>
                  <a:schemeClr val="tx1"/>
                </a:solidFill>
              </a:rPr>
              <a:t>Fruit van constante kwaliteit</a:t>
            </a:r>
          </a:p>
          <a:p>
            <a:pPr marL="342900" indent="-342900" algn="l">
              <a:lnSpc>
                <a:spcPct val="150000"/>
              </a:lnSpc>
              <a:buFont typeface="Arial" panose="020B0604020202020204" pitchFamily="34" charset="0"/>
              <a:buChar char="•"/>
            </a:pPr>
            <a:r>
              <a:rPr lang="nl-NL" sz="2000" b="1" dirty="0">
                <a:solidFill>
                  <a:schemeClr val="tx1"/>
                </a:solidFill>
              </a:rPr>
              <a:t>Goede kleurintensiteit en voldoende complexiteit</a:t>
            </a:r>
          </a:p>
          <a:p>
            <a:pPr marL="342900" indent="-342900" algn="l">
              <a:lnSpc>
                <a:spcPct val="150000"/>
              </a:lnSpc>
              <a:buFont typeface="Arial" panose="020B0604020202020204" pitchFamily="34" charset="0"/>
              <a:buChar char="•"/>
            </a:pPr>
            <a:r>
              <a:rPr lang="nl-NL" sz="2000" b="1" dirty="0">
                <a:solidFill>
                  <a:schemeClr val="tx1"/>
                </a:solidFill>
              </a:rPr>
              <a:t>Betrouwbaar en resistent</a:t>
            </a:r>
          </a:p>
          <a:p>
            <a:pPr marL="342900" indent="-342900" algn="l">
              <a:lnSpc>
                <a:spcPct val="150000"/>
              </a:lnSpc>
              <a:buFont typeface="Arial" panose="020B0604020202020204" pitchFamily="34" charset="0"/>
              <a:buChar char="•"/>
            </a:pPr>
            <a:r>
              <a:rPr lang="nl-NL" sz="2000" b="1" dirty="0">
                <a:solidFill>
                  <a:schemeClr val="tx1"/>
                </a:solidFill>
              </a:rPr>
              <a:t>Geeft structuur en kenmerkend kersen aroma</a:t>
            </a:r>
          </a:p>
          <a:p>
            <a:pPr algn="l"/>
            <a:endParaRPr lang="nl-NL" sz="2000" b="1" dirty="0">
              <a:solidFill>
                <a:schemeClr val="tx1"/>
              </a:solidFill>
            </a:endParaRPr>
          </a:p>
          <a:p>
            <a:pPr algn="l"/>
            <a:endParaRPr lang="nl-NL" sz="2000" b="1" dirty="0">
              <a:solidFill>
                <a:schemeClr val="tx1"/>
              </a:solidFill>
            </a:endParaRPr>
          </a:p>
          <a:p>
            <a:pPr algn="l"/>
            <a:endParaRPr lang="nl-NL" b="1" dirty="0">
              <a:solidFill>
                <a:srgbClr val="0070C0"/>
              </a:solidFill>
            </a:endParaRPr>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sp>
        <p:nvSpPr>
          <p:cNvPr id="5" name="Tekstvak 4"/>
          <p:cNvSpPr txBox="1"/>
          <p:nvPr/>
        </p:nvSpPr>
        <p:spPr>
          <a:xfrm>
            <a:off x="1029003" y="196329"/>
            <a:ext cx="7056784" cy="923330"/>
          </a:xfrm>
          <a:prstGeom prst="rect">
            <a:avLst/>
          </a:prstGeom>
          <a:noFill/>
        </p:spPr>
        <p:txBody>
          <a:bodyPr wrap="square" rtlCol="0">
            <a:spAutoFit/>
          </a:bodyPr>
          <a:lstStyle/>
          <a:p>
            <a:pPr algn="ctr"/>
            <a:r>
              <a:rPr lang="nl-NL" sz="5400" b="1" dirty="0">
                <a:solidFill>
                  <a:schemeClr val="tx2"/>
                </a:solidFill>
                <a:effectLst>
                  <a:outerShdw blurRad="38100" dist="38100" dir="2700000" algn="tl">
                    <a:srgbClr val="000000">
                      <a:alpha val="43137"/>
                    </a:srgbClr>
                  </a:outerShdw>
                </a:effectLst>
              </a:rPr>
              <a:t>Veneto</a:t>
            </a:r>
          </a:p>
        </p:txBody>
      </p:sp>
      <p:pic>
        <p:nvPicPr>
          <p:cNvPr id="6" name="Afbeelding 5">
            <a:extLst>
              <a:ext uri="{FF2B5EF4-FFF2-40B4-BE49-F238E27FC236}">
                <a16:creationId xmlns:a16="http://schemas.microsoft.com/office/drawing/2014/main" id="{A249E91D-12CC-450B-AA1C-EB2FEA1B08A8}"/>
              </a:ext>
            </a:extLst>
          </p:cNvPr>
          <p:cNvPicPr>
            <a:picLocks noChangeAspect="1"/>
          </p:cNvPicPr>
          <p:nvPr/>
        </p:nvPicPr>
        <p:blipFill>
          <a:blip r:embed="rId3"/>
          <a:stretch>
            <a:fillRect/>
          </a:stretch>
        </p:blipFill>
        <p:spPr>
          <a:xfrm>
            <a:off x="5394878" y="1330955"/>
            <a:ext cx="3429387" cy="2058658"/>
          </a:xfrm>
          <a:prstGeom prst="rect">
            <a:avLst/>
          </a:prstGeom>
        </p:spPr>
      </p:pic>
      <p:sp>
        <p:nvSpPr>
          <p:cNvPr id="7" name="Tijdelijke aanduiding voor dianummer 6">
            <a:extLst>
              <a:ext uri="{FF2B5EF4-FFF2-40B4-BE49-F238E27FC236}">
                <a16:creationId xmlns:a16="http://schemas.microsoft.com/office/drawing/2014/main" id="{F24D0D32-82C7-4907-9BA7-35BBC9DAE120}"/>
              </a:ext>
            </a:extLst>
          </p:cNvPr>
          <p:cNvSpPr>
            <a:spLocks noGrp="1"/>
          </p:cNvSpPr>
          <p:nvPr>
            <p:ph type="sldNum" sz="quarter" idx="11"/>
          </p:nvPr>
        </p:nvSpPr>
        <p:spPr/>
        <p:txBody>
          <a:bodyPr/>
          <a:lstStyle/>
          <a:p>
            <a:fld id="{5327F53E-2E1C-483A-BAAB-42BC038A59CE}" type="slidenum">
              <a:rPr lang="nl-NL" smtClean="0"/>
              <a:t>7</a:t>
            </a:fld>
            <a:endParaRPr lang="nl-NL" dirty="0"/>
          </a:p>
        </p:txBody>
      </p:sp>
      <p:sp>
        <p:nvSpPr>
          <p:cNvPr id="2" name="Tijdelijke aanduiding voor datum 1">
            <a:extLst>
              <a:ext uri="{FF2B5EF4-FFF2-40B4-BE49-F238E27FC236}">
                <a16:creationId xmlns:a16="http://schemas.microsoft.com/office/drawing/2014/main" id="{16CD3FB6-A6EC-4418-8753-7795D91119B8}"/>
              </a:ext>
            </a:extLst>
          </p:cNvPr>
          <p:cNvSpPr>
            <a:spLocks noGrp="1"/>
          </p:cNvSpPr>
          <p:nvPr>
            <p:ph type="dt" sz="half" idx="10"/>
          </p:nvPr>
        </p:nvSpPr>
        <p:spPr>
          <a:xfrm>
            <a:off x="-378767" y="6356349"/>
            <a:ext cx="2085975" cy="365125"/>
          </a:xfrm>
        </p:spPr>
        <p:txBody>
          <a:bodyPr/>
          <a:lstStyle/>
          <a:p>
            <a:r>
              <a:rPr lang="nl-NL" dirty="0"/>
              <a:t>21-01-2020</a:t>
            </a:r>
          </a:p>
        </p:txBody>
      </p:sp>
    </p:spTree>
    <p:extLst>
      <p:ext uri="{BB962C8B-B14F-4D97-AF65-F5344CB8AC3E}">
        <p14:creationId xmlns:p14="http://schemas.microsoft.com/office/powerpoint/2010/main" val="281892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870007" y="1119659"/>
            <a:ext cx="7261698" cy="5236691"/>
          </a:xfrm>
        </p:spPr>
        <p:txBody>
          <a:bodyPr>
            <a:normAutofit/>
          </a:bodyPr>
          <a:lstStyle/>
          <a:p>
            <a:pPr algn="l"/>
            <a:r>
              <a:rPr lang="nl-NL" b="1" u="sng" dirty="0">
                <a:solidFill>
                  <a:srgbClr val="0070C0"/>
                </a:solidFill>
              </a:rPr>
              <a:t>Belangrijkste druiven</a:t>
            </a:r>
            <a:r>
              <a:rPr lang="nl-NL" b="1" dirty="0">
                <a:solidFill>
                  <a:srgbClr val="0070C0"/>
                </a:solidFill>
              </a:rPr>
              <a:t>:</a:t>
            </a:r>
          </a:p>
          <a:p>
            <a:pPr algn="l"/>
            <a:endParaRPr lang="nl-NL" b="1" dirty="0">
              <a:solidFill>
                <a:schemeClr val="tx1"/>
              </a:solidFill>
            </a:endParaRPr>
          </a:p>
          <a:p>
            <a:pPr algn="l"/>
            <a:r>
              <a:rPr lang="nl-NL" b="1" u="sng" dirty="0">
                <a:solidFill>
                  <a:schemeClr val="tx1"/>
                </a:solidFill>
              </a:rPr>
              <a:t>Trebbiano</a:t>
            </a:r>
          </a:p>
          <a:p>
            <a:pPr marL="342900" indent="-342900" algn="l">
              <a:lnSpc>
                <a:spcPct val="150000"/>
              </a:lnSpc>
              <a:buFont typeface="Arial" panose="020B0604020202020204" pitchFamily="34" charset="0"/>
              <a:buChar char="•"/>
            </a:pPr>
            <a:r>
              <a:rPr lang="nl-NL" sz="2000" b="1" dirty="0">
                <a:solidFill>
                  <a:schemeClr val="tx1"/>
                </a:solidFill>
              </a:rPr>
              <a:t>Stamt uit de Romeinse tijd</a:t>
            </a:r>
          </a:p>
          <a:p>
            <a:pPr marL="342900" indent="-342900" algn="l">
              <a:lnSpc>
                <a:spcPct val="150000"/>
              </a:lnSpc>
              <a:buFont typeface="Arial" panose="020B0604020202020204" pitchFamily="34" charset="0"/>
              <a:buChar char="•"/>
            </a:pPr>
            <a:r>
              <a:rPr lang="nl-NL" sz="2000" b="1" dirty="0">
                <a:solidFill>
                  <a:schemeClr val="tx1"/>
                </a:solidFill>
              </a:rPr>
              <a:t>In Frankrijk bekend als de Ugni Blanc</a:t>
            </a:r>
          </a:p>
          <a:p>
            <a:pPr marL="342900" indent="-342900" algn="l">
              <a:lnSpc>
                <a:spcPct val="150000"/>
              </a:lnSpc>
              <a:buFont typeface="Arial" panose="020B0604020202020204" pitchFamily="34" charset="0"/>
              <a:buChar char="•"/>
            </a:pPr>
            <a:r>
              <a:rPr lang="nl-NL" sz="2000" b="1" dirty="0">
                <a:solidFill>
                  <a:schemeClr val="tx1"/>
                </a:solidFill>
              </a:rPr>
              <a:t>Kleine druif met veel sap</a:t>
            </a:r>
          </a:p>
          <a:p>
            <a:pPr marL="342900" indent="-342900" algn="l">
              <a:lnSpc>
                <a:spcPct val="150000"/>
              </a:lnSpc>
              <a:buFont typeface="Arial" panose="020B0604020202020204" pitchFamily="34" charset="0"/>
              <a:buChar char="•"/>
            </a:pPr>
            <a:r>
              <a:rPr lang="nl-NL" sz="2000" b="1" dirty="0">
                <a:solidFill>
                  <a:schemeClr val="tx1"/>
                </a:solidFill>
              </a:rPr>
              <a:t>Neutrale geur en smaak met citrus tonen</a:t>
            </a:r>
          </a:p>
          <a:p>
            <a:pPr marL="342900" indent="-342900" algn="l">
              <a:lnSpc>
                <a:spcPct val="150000"/>
              </a:lnSpc>
              <a:buFont typeface="Arial" panose="020B0604020202020204" pitchFamily="34" charset="0"/>
              <a:buChar char="•"/>
            </a:pPr>
            <a:r>
              <a:rPr lang="nl-NL" sz="2000" b="1" dirty="0">
                <a:solidFill>
                  <a:schemeClr val="tx1"/>
                </a:solidFill>
              </a:rPr>
              <a:t>Een typische mengdruif voor wijnen</a:t>
            </a:r>
          </a:p>
          <a:p>
            <a:pPr marL="342900" indent="-342900" algn="l">
              <a:lnSpc>
                <a:spcPct val="150000"/>
              </a:lnSpc>
              <a:buFont typeface="Arial" panose="020B0604020202020204" pitchFamily="34" charset="0"/>
              <a:buChar char="•"/>
            </a:pPr>
            <a:r>
              <a:rPr lang="nl-NL" sz="2000" b="1" dirty="0">
                <a:solidFill>
                  <a:schemeClr val="tx1"/>
                </a:solidFill>
              </a:rPr>
              <a:t>Basis voor balsamico in Modena</a:t>
            </a:r>
          </a:p>
          <a:p>
            <a:pPr algn="l"/>
            <a:endParaRPr lang="nl-NL" sz="2000" b="1" dirty="0">
              <a:solidFill>
                <a:schemeClr val="tx1"/>
              </a:solidFill>
            </a:endParaRPr>
          </a:p>
          <a:p>
            <a:pPr algn="l"/>
            <a:endParaRPr lang="nl-NL" b="1" dirty="0">
              <a:solidFill>
                <a:srgbClr val="0070C0"/>
              </a:solidFill>
            </a:endParaRPr>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sp>
        <p:nvSpPr>
          <p:cNvPr id="5" name="Tekstvak 4"/>
          <p:cNvSpPr txBox="1"/>
          <p:nvPr/>
        </p:nvSpPr>
        <p:spPr>
          <a:xfrm>
            <a:off x="1029003" y="196329"/>
            <a:ext cx="7056784" cy="923330"/>
          </a:xfrm>
          <a:prstGeom prst="rect">
            <a:avLst/>
          </a:prstGeom>
          <a:noFill/>
        </p:spPr>
        <p:txBody>
          <a:bodyPr wrap="square" rtlCol="0">
            <a:spAutoFit/>
          </a:bodyPr>
          <a:lstStyle/>
          <a:p>
            <a:pPr algn="ctr"/>
            <a:r>
              <a:rPr lang="nl-NL" sz="5400" b="1" dirty="0">
                <a:solidFill>
                  <a:schemeClr val="tx2"/>
                </a:solidFill>
                <a:effectLst>
                  <a:outerShdw blurRad="38100" dist="38100" dir="2700000" algn="tl">
                    <a:srgbClr val="000000">
                      <a:alpha val="43137"/>
                    </a:srgbClr>
                  </a:outerShdw>
                </a:effectLst>
              </a:rPr>
              <a:t>Veneto</a:t>
            </a:r>
          </a:p>
        </p:txBody>
      </p:sp>
      <p:pic>
        <p:nvPicPr>
          <p:cNvPr id="8" name="Afbeelding 7" descr="Afbeelding met druif, fruit&#10;&#10;Automatisch gegenereerde beschrijving">
            <a:extLst>
              <a:ext uri="{FF2B5EF4-FFF2-40B4-BE49-F238E27FC236}">
                <a16:creationId xmlns:a16="http://schemas.microsoft.com/office/drawing/2014/main" id="{14A609F9-E721-4B4D-80B5-D55D5DCFD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147" y="1137103"/>
            <a:ext cx="2217415" cy="3161238"/>
          </a:xfrm>
          <a:prstGeom prst="rect">
            <a:avLst/>
          </a:prstGeom>
        </p:spPr>
      </p:pic>
      <p:sp>
        <p:nvSpPr>
          <p:cNvPr id="6" name="Tijdelijke aanduiding voor dianummer 5">
            <a:extLst>
              <a:ext uri="{FF2B5EF4-FFF2-40B4-BE49-F238E27FC236}">
                <a16:creationId xmlns:a16="http://schemas.microsoft.com/office/drawing/2014/main" id="{7634DDE3-87EF-4016-ADA7-3DA20AF0B52A}"/>
              </a:ext>
            </a:extLst>
          </p:cNvPr>
          <p:cNvSpPr>
            <a:spLocks noGrp="1"/>
          </p:cNvSpPr>
          <p:nvPr>
            <p:ph type="sldNum" sz="quarter" idx="11"/>
          </p:nvPr>
        </p:nvSpPr>
        <p:spPr/>
        <p:txBody>
          <a:bodyPr/>
          <a:lstStyle/>
          <a:p>
            <a:fld id="{5327F53E-2E1C-483A-BAAB-42BC038A59CE}" type="slidenum">
              <a:rPr lang="nl-NL" smtClean="0"/>
              <a:t>8</a:t>
            </a:fld>
            <a:endParaRPr lang="nl-NL" dirty="0"/>
          </a:p>
        </p:txBody>
      </p:sp>
      <p:sp>
        <p:nvSpPr>
          <p:cNvPr id="2" name="Tijdelijke aanduiding voor datum 1">
            <a:extLst>
              <a:ext uri="{FF2B5EF4-FFF2-40B4-BE49-F238E27FC236}">
                <a16:creationId xmlns:a16="http://schemas.microsoft.com/office/drawing/2014/main" id="{E129A332-F6A7-4558-8F06-E9229E6AB7E7}"/>
              </a:ext>
            </a:extLst>
          </p:cNvPr>
          <p:cNvSpPr>
            <a:spLocks noGrp="1"/>
          </p:cNvSpPr>
          <p:nvPr>
            <p:ph type="dt" sz="half" idx="10"/>
          </p:nvPr>
        </p:nvSpPr>
        <p:spPr>
          <a:xfrm>
            <a:off x="-378767" y="6356349"/>
            <a:ext cx="2085975" cy="365125"/>
          </a:xfrm>
        </p:spPr>
        <p:txBody>
          <a:bodyPr/>
          <a:lstStyle/>
          <a:p>
            <a:r>
              <a:rPr lang="nl-NL" dirty="0"/>
              <a:t>21-01-2020</a:t>
            </a:r>
          </a:p>
        </p:txBody>
      </p:sp>
    </p:spTree>
    <p:extLst>
      <p:ext uri="{BB962C8B-B14F-4D97-AF65-F5344CB8AC3E}">
        <p14:creationId xmlns:p14="http://schemas.microsoft.com/office/powerpoint/2010/main" val="326833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870007" y="1119659"/>
            <a:ext cx="7261698" cy="5236691"/>
          </a:xfrm>
        </p:spPr>
        <p:txBody>
          <a:bodyPr>
            <a:normAutofit/>
          </a:bodyPr>
          <a:lstStyle/>
          <a:p>
            <a:pPr algn="l"/>
            <a:r>
              <a:rPr lang="nl-NL" b="1" u="sng" dirty="0">
                <a:solidFill>
                  <a:srgbClr val="0070C0"/>
                </a:solidFill>
              </a:rPr>
              <a:t>Belangrijkste druiven</a:t>
            </a:r>
            <a:r>
              <a:rPr lang="nl-NL" b="1" dirty="0">
                <a:solidFill>
                  <a:srgbClr val="0070C0"/>
                </a:solidFill>
              </a:rPr>
              <a:t>:</a:t>
            </a:r>
          </a:p>
          <a:p>
            <a:pPr algn="l"/>
            <a:endParaRPr lang="nl-NL" b="1" dirty="0">
              <a:solidFill>
                <a:schemeClr val="tx1"/>
              </a:solidFill>
            </a:endParaRPr>
          </a:p>
          <a:p>
            <a:pPr algn="l"/>
            <a:r>
              <a:rPr lang="nl-NL" b="1" u="sng" dirty="0">
                <a:solidFill>
                  <a:schemeClr val="tx1"/>
                </a:solidFill>
              </a:rPr>
              <a:t>Molinara</a:t>
            </a:r>
          </a:p>
          <a:p>
            <a:pPr marL="342900" indent="-342900" algn="l">
              <a:lnSpc>
                <a:spcPct val="150000"/>
              </a:lnSpc>
              <a:buFont typeface="Arial" panose="020B0604020202020204" pitchFamily="34" charset="0"/>
              <a:buChar char="•"/>
            </a:pPr>
            <a:r>
              <a:rPr lang="nl-NL" sz="2000" b="1" dirty="0">
                <a:solidFill>
                  <a:schemeClr val="tx1"/>
                </a:solidFill>
              </a:rPr>
              <a:t>Nakomeling Corvina</a:t>
            </a:r>
          </a:p>
          <a:p>
            <a:pPr algn="l">
              <a:lnSpc>
                <a:spcPct val="150000"/>
              </a:lnSpc>
            </a:pPr>
            <a:r>
              <a:rPr lang="nl-NL" b="1" u="sng" dirty="0">
                <a:solidFill>
                  <a:schemeClr val="tx1"/>
                </a:solidFill>
              </a:rPr>
              <a:t>Oselata</a:t>
            </a:r>
          </a:p>
          <a:p>
            <a:pPr marL="342900" indent="-342900" algn="l">
              <a:lnSpc>
                <a:spcPct val="150000"/>
              </a:lnSpc>
              <a:buFont typeface="Arial" panose="020B0604020202020204" pitchFamily="34" charset="0"/>
              <a:buChar char="•"/>
            </a:pPr>
            <a:r>
              <a:rPr lang="nl-NL" sz="2000" b="1" dirty="0">
                <a:solidFill>
                  <a:schemeClr val="tx1"/>
                </a:solidFill>
              </a:rPr>
              <a:t>Klein, compact en krachtig</a:t>
            </a:r>
          </a:p>
          <a:p>
            <a:pPr algn="l">
              <a:lnSpc>
                <a:spcPct val="150000"/>
              </a:lnSpc>
            </a:pPr>
            <a:r>
              <a:rPr lang="nl-NL" b="1" u="sng" dirty="0">
                <a:solidFill>
                  <a:schemeClr val="tx1"/>
                </a:solidFill>
              </a:rPr>
              <a:t>Spigamonti</a:t>
            </a:r>
            <a:endParaRPr lang="nl-NL" sz="2000" b="1" u="sng" dirty="0">
              <a:solidFill>
                <a:schemeClr val="tx1"/>
              </a:solidFill>
            </a:endParaRPr>
          </a:p>
          <a:p>
            <a:pPr marL="342900" indent="-342900" algn="l">
              <a:lnSpc>
                <a:spcPct val="150000"/>
              </a:lnSpc>
              <a:buFont typeface="Arial" panose="020B0604020202020204" pitchFamily="34" charset="0"/>
              <a:buChar char="•"/>
            </a:pPr>
            <a:r>
              <a:rPr lang="nl-NL" sz="2000" b="1" dirty="0">
                <a:solidFill>
                  <a:schemeClr val="tx1"/>
                </a:solidFill>
              </a:rPr>
              <a:t>Bestand tegen negatieve effecten klimaatverandering</a:t>
            </a:r>
          </a:p>
          <a:p>
            <a:pPr algn="l"/>
            <a:endParaRPr lang="nl-NL" sz="2000" b="1" dirty="0">
              <a:solidFill>
                <a:schemeClr val="tx1"/>
              </a:solidFill>
            </a:endParaRPr>
          </a:p>
          <a:p>
            <a:pPr algn="l"/>
            <a:endParaRPr lang="nl-NL" sz="2000" b="1" dirty="0">
              <a:solidFill>
                <a:schemeClr val="tx1"/>
              </a:solidFill>
            </a:endParaRPr>
          </a:p>
          <a:p>
            <a:pPr algn="l"/>
            <a:endParaRPr lang="nl-NL" b="1" dirty="0">
              <a:solidFill>
                <a:srgbClr val="0070C0"/>
              </a:solidFill>
            </a:endParaRPr>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sp>
        <p:nvSpPr>
          <p:cNvPr id="5" name="Tekstvak 4"/>
          <p:cNvSpPr txBox="1"/>
          <p:nvPr/>
        </p:nvSpPr>
        <p:spPr>
          <a:xfrm>
            <a:off x="1029003" y="196329"/>
            <a:ext cx="7056784" cy="923330"/>
          </a:xfrm>
          <a:prstGeom prst="rect">
            <a:avLst/>
          </a:prstGeom>
          <a:noFill/>
        </p:spPr>
        <p:txBody>
          <a:bodyPr wrap="square" rtlCol="0">
            <a:spAutoFit/>
          </a:bodyPr>
          <a:lstStyle/>
          <a:p>
            <a:pPr algn="ctr"/>
            <a:r>
              <a:rPr lang="nl-NL" sz="5400" b="1" dirty="0">
                <a:solidFill>
                  <a:schemeClr val="tx2"/>
                </a:solidFill>
                <a:effectLst>
                  <a:outerShdw blurRad="38100" dist="38100" dir="2700000" algn="tl">
                    <a:srgbClr val="000000">
                      <a:alpha val="43137"/>
                    </a:srgbClr>
                  </a:outerShdw>
                </a:effectLst>
              </a:rPr>
              <a:t>Veneto</a:t>
            </a:r>
          </a:p>
        </p:txBody>
      </p:sp>
      <p:pic>
        <p:nvPicPr>
          <p:cNvPr id="7" name="Afbeelding 6">
            <a:extLst>
              <a:ext uri="{FF2B5EF4-FFF2-40B4-BE49-F238E27FC236}">
                <a16:creationId xmlns:a16="http://schemas.microsoft.com/office/drawing/2014/main" id="{2594D290-41F2-4BC2-A8A5-7CF188136B9B}"/>
              </a:ext>
            </a:extLst>
          </p:cNvPr>
          <p:cNvPicPr>
            <a:picLocks noChangeAspect="1"/>
          </p:cNvPicPr>
          <p:nvPr/>
        </p:nvPicPr>
        <p:blipFill>
          <a:blip r:embed="rId3"/>
          <a:stretch>
            <a:fillRect/>
          </a:stretch>
        </p:blipFill>
        <p:spPr>
          <a:xfrm>
            <a:off x="7067950" y="1364589"/>
            <a:ext cx="1381372" cy="2344320"/>
          </a:xfrm>
          <a:prstGeom prst="rect">
            <a:avLst/>
          </a:prstGeom>
        </p:spPr>
      </p:pic>
      <p:sp>
        <p:nvSpPr>
          <p:cNvPr id="6" name="Tijdelijke aanduiding voor dianummer 5">
            <a:extLst>
              <a:ext uri="{FF2B5EF4-FFF2-40B4-BE49-F238E27FC236}">
                <a16:creationId xmlns:a16="http://schemas.microsoft.com/office/drawing/2014/main" id="{D8C6AAD2-716A-4CB5-8872-5AC334053A24}"/>
              </a:ext>
            </a:extLst>
          </p:cNvPr>
          <p:cNvSpPr>
            <a:spLocks noGrp="1"/>
          </p:cNvSpPr>
          <p:nvPr>
            <p:ph type="sldNum" sz="quarter" idx="11"/>
          </p:nvPr>
        </p:nvSpPr>
        <p:spPr/>
        <p:txBody>
          <a:bodyPr/>
          <a:lstStyle/>
          <a:p>
            <a:fld id="{5327F53E-2E1C-483A-BAAB-42BC038A59CE}" type="slidenum">
              <a:rPr lang="nl-NL" smtClean="0"/>
              <a:t>9</a:t>
            </a:fld>
            <a:endParaRPr lang="nl-NL" dirty="0"/>
          </a:p>
        </p:txBody>
      </p:sp>
      <p:sp>
        <p:nvSpPr>
          <p:cNvPr id="2" name="Tijdelijke aanduiding voor datum 1">
            <a:extLst>
              <a:ext uri="{FF2B5EF4-FFF2-40B4-BE49-F238E27FC236}">
                <a16:creationId xmlns:a16="http://schemas.microsoft.com/office/drawing/2014/main" id="{8B429B9E-A500-4338-8EA4-F76C04B22588}"/>
              </a:ext>
            </a:extLst>
          </p:cNvPr>
          <p:cNvSpPr>
            <a:spLocks noGrp="1"/>
          </p:cNvSpPr>
          <p:nvPr>
            <p:ph type="dt" sz="half" idx="10"/>
          </p:nvPr>
        </p:nvSpPr>
        <p:spPr>
          <a:xfrm>
            <a:off x="-378767" y="6356350"/>
            <a:ext cx="2085975" cy="365125"/>
          </a:xfrm>
        </p:spPr>
        <p:txBody>
          <a:bodyPr/>
          <a:lstStyle/>
          <a:p>
            <a:r>
              <a:rPr lang="nl-NL" dirty="0"/>
              <a:t>21-01-2020</a:t>
            </a:r>
          </a:p>
        </p:txBody>
      </p:sp>
    </p:spTree>
    <p:extLst>
      <p:ext uri="{BB962C8B-B14F-4D97-AF65-F5344CB8AC3E}">
        <p14:creationId xmlns:p14="http://schemas.microsoft.com/office/powerpoint/2010/main" val="1965431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504</Words>
  <Application>Microsoft Office PowerPoint</Application>
  <PresentationFormat>On-screen Show (4:3)</PresentationFormat>
  <Paragraphs>315</Paragraphs>
  <Slides>23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Courier New</vt:lpstr>
      <vt:lpstr>Palatino Linotype</vt:lpstr>
      <vt:lpstr>Executive</vt:lpstr>
      <vt:lpstr>Italië - Veneto wijnen</vt:lpstr>
      <vt:lpstr>Italië - Veneto wijnen</vt:lpstr>
      <vt:lpstr>Veneto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Veneto</vt:lpstr>
      <vt:lpstr>Veneto</vt:lpstr>
      <vt:lpstr>Wijn 1 - Gini Soave Classico DOC 2018 - Veneto </vt:lpstr>
      <vt:lpstr>Wijn 2 - Monte del Frà Lugana 2018 - Veneto </vt:lpstr>
      <vt:lpstr>Wijn 3 - Di Lenardo Vineyards Giulia Just Me 2016 </vt:lpstr>
      <vt:lpstr>Wijn 4 - Zenato Bardolino Rosso DOC 2018</vt:lpstr>
      <vt:lpstr>Wijn 5 - Lenotti Le Olle Bardolino Classico Superiore DOCG 2016</vt:lpstr>
      <vt:lpstr>Wijn 6 - Stefano Accordini Valpolicella Classico 2018</vt:lpstr>
      <vt:lpstr>Wijn 7 – Zenato Valpolicella DOC Classico Superiore 2016</vt:lpstr>
      <vt:lpstr>Wijn 8 - Amarone della Valpolicella Classico DOCG Veneto 2015</vt:lpstr>
      <vt:lpstr> Wijn 9 - Ripasso DOC Valpolicella Superiore Veneto 2015</vt:lpstr>
      <vt:lpstr>Wijn 10 - Cantina di Negra Recioto della Valpolicella DOCG Classico Le Preare 2015</vt:lpstr>
      <vt:lpstr> Wijn 11 Loterijwijn - Zenato Ripassa della Valpolicella Ripasso Superiore DOC 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 Zeeland</dc:title>
  <dc:creator>Gebruiker</dc:creator>
  <cp:lastModifiedBy>Bastiaan du Pau</cp:lastModifiedBy>
  <cp:revision>128</cp:revision>
  <dcterms:created xsi:type="dcterms:W3CDTF">2016-09-27T18:25:00Z</dcterms:created>
  <dcterms:modified xsi:type="dcterms:W3CDTF">2020-02-05T15:20:12Z</dcterms:modified>
</cp:coreProperties>
</file>